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95"/>
  </p:notesMasterIdLst>
  <p:sldIdLst>
    <p:sldId id="256" r:id="rId2"/>
    <p:sldId id="257" r:id="rId3"/>
    <p:sldId id="261" r:id="rId4"/>
    <p:sldId id="262" r:id="rId5"/>
    <p:sldId id="258" r:id="rId6"/>
    <p:sldId id="276" r:id="rId7"/>
    <p:sldId id="277" r:id="rId8"/>
    <p:sldId id="278" r:id="rId9"/>
    <p:sldId id="279" r:id="rId10"/>
    <p:sldId id="259" r:id="rId11"/>
    <p:sldId id="283" r:id="rId12"/>
    <p:sldId id="260" r:id="rId13"/>
    <p:sldId id="264" r:id="rId14"/>
    <p:sldId id="265" r:id="rId15"/>
    <p:sldId id="341" r:id="rId16"/>
    <p:sldId id="272" r:id="rId17"/>
    <p:sldId id="267" r:id="rId18"/>
    <p:sldId id="280" r:id="rId19"/>
    <p:sldId id="281" r:id="rId20"/>
    <p:sldId id="282" r:id="rId21"/>
    <p:sldId id="289" r:id="rId22"/>
    <p:sldId id="290" r:id="rId23"/>
    <p:sldId id="291" r:id="rId24"/>
    <p:sldId id="292" r:id="rId25"/>
    <p:sldId id="271" r:id="rId26"/>
    <p:sldId id="284" r:id="rId27"/>
    <p:sldId id="342" r:id="rId28"/>
    <p:sldId id="285" r:id="rId29"/>
    <p:sldId id="286" r:id="rId30"/>
    <p:sldId id="287" r:id="rId31"/>
    <p:sldId id="273" r:id="rId32"/>
    <p:sldId id="288" r:id="rId33"/>
    <p:sldId id="269" r:id="rId34"/>
    <p:sldId id="293" r:id="rId35"/>
    <p:sldId id="296" r:id="rId36"/>
    <p:sldId id="345" r:id="rId37"/>
    <p:sldId id="303" r:id="rId38"/>
    <p:sldId id="362" r:id="rId39"/>
    <p:sldId id="294" r:id="rId40"/>
    <p:sldId id="295" r:id="rId41"/>
    <p:sldId id="301" r:id="rId42"/>
    <p:sldId id="302" r:id="rId43"/>
    <p:sldId id="298" r:id="rId44"/>
    <p:sldId id="299" r:id="rId45"/>
    <p:sldId id="304" r:id="rId46"/>
    <p:sldId id="305" r:id="rId47"/>
    <p:sldId id="306" r:id="rId48"/>
    <p:sldId id="307" r:id="rId49"/>
    <p:sldId id="300" r:id="rId50"/>
    <p:sldId id="309" r:id="rId51"/>
    <p:sldId id="310" r:id="rId52"/>
    <p:sldId id="311" r:id="rId53"/>
    <p:sldId id="308" r:id="rId54"/>
    <p:sldId id="312" r:id="rId55"/>
    <p:sldId id="315" r:id="rId56"/>
    <p:sldId id="316" r:id="rId57"/>
    <p:sldId id="314" r:id="rId58"/>
    <p:sldId id="344" r:id="rId59"/>
    <p:sldId id="319" r:id="rId60"/>
    <p:sldId id="318" r:id="rId61"/>
    <p:sldId id="333" r:id="rId62"/>
    <p:sldId id="334" r:id="rId63"/>
    <p:sldId id="335" r:id="rId64"/>
    <p:sldId id="320" r:id="rId65"/>
    <p:sldId id="323" r:id="rId66"/>
    <p:sldId id="326" r:id="rId67"/>
    <p:sldId id="325" r:id="rId68"/>
    <p:sldId id="330" r:id="rId69"/>
    <p:sldId id="324" r:id="rId70"/>
    <p:sldId id="332" r:id="rId71"/>
    <p:sldId id="329" r:id="rId72"/>
    <p:sldId id="328" r:id="rId73"/>
    <p:sldId id="339" r:id="rId74"/>
    <p:sldId id="337" r:id="rId75"/>
    <p:sldId id="336" r:id="rId76"/>
    <p:sldId id="338" r:id="rId77"/>
    <p:sldId id="340" r:id="rId78"/>
    <p:sldId id="346" r:id="rId79"/>
    <p:sldId id="347" r:id="rId80"/>
    <p:sldId id="348" r:id="rId81"/>
    <p:sldId id="349" r:id="rId82"/>
    <p:sldId id="350" r:id="rId83"/>
    <p:sldId id="351" r:id="rId84"/>
    <p:sldId id="352" r:id="rId85"/>
    <p:sldId id="353" r:id="rId86"/>
    <p:sldId id="354" r:id="rId87"/>
    <p:sldId id="355" r:id="rId88"/>
    <p:sldId id="356" r:id="rId89"/>
    <p:sldId id="357" r:id="rId90"/>
    <p:sldId id="358" r:id="rId91"/>
    <p:sldId id="359" r:id="rId92"/>
    <p:sldId id="360" r:id="rId93"/>
    <p:sldId id="361" r:id="rId9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62"/>
      </p:cViewPr>
      <p:guideLst/>
    </p:cSldViewPr>
  </p:slideViewPr>
  <p:notesTextViewPr>
    <p:cViewPr>
      <p:scale>
        <a:sx n="1" d="1"/>
        <a:sy n="1" d="1"/>
      </p:scale>
      <p:origin x="0" y="0"/>
    </p:cViewPr>
  </p:notesTextViewPr>
  <p:sorterViewPr>
    <p:cViewPr varScale="1">
      <p:scale>
        <a:sx n="1" d="1"/>
        <a:sy n="1" d="1"/>
      </p:scale>
      <p:origin x="0" y="-1995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r-Latn-R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CDCDCC-E9C2-4296-A9DB-E956734F38DB}" type="datetimeFigureOut">
              <a:rPr lang="sr-Latn-RS" smtClean="0"/>
              <a:t>20.2.2024</a:t>
            </a:fld>
            <a:endParaRPr lang="sr-Latn-R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r-Latn-R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r-Latn-R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E2ED67-DD05-4608-A5AE-4175383943CF}" type="slidenum">
              <a:rPr lang="sr-Latn-RS" smtClean="0"/>
              <a:t>‹#›</a:t>
            </a:fld>
            <a:endParaRPr lang="sr-Latn-RS"/>
          </a:p>
        </p:txBody>
      </p:sp>
    </p:spTree>
    <p:extLst>
      <p:ext uri="{BB962C8B-B14F-4D97-AF65-F5344CB8AC3E}">
        <p14:creationId xmlns:p14="http://schemas.microsoft.com/office/powerpoint/2010/main" val="3122851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sr-Latn-CS" smtClean="0"/>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fld id="{A52AD9D2-0B2A-4CDE-AED0-6B0C16FBAC0C}" type="slidenum">
              <a:rPr lang="sr-Latn-CS">
                <a:latin typeface="Calibri" panose="020F0502020204030204" pitchFamily="34" charset="0"/>
              </a:rPr>
              <a:pPr/>
              <a:t>28</a:t>
            </a:fld>
            <a:endParaRPr lang="sr-Latn-CS">
              <a:latin typeface="Calibri" panose="020F0502020204030204" pitchFamily="34" charset="0"/>
            </a:endParaRPr>
          </a:p>
        </p:txBody>
      </p:sp>
    </p:spTree>
    <p:extLst>
      <p:ext uri="{BB962C8B-B14F-4D97-AF65-F5344CB8AC3E}">
        <p14:creationId xmlns:p14="http://schemas.microsoft.com/office/powerpoint/2010/main" val="1751962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fld id="{03EAD2CC-2A0C-48A6-BC3D-2E32114C382C}" type="slidenum">
              <a:rPr lang="en-US">
                <a:latin typeface="Calibri" panose="020F0502020204030204" pitchFamily="34" charset="0"/>
              </a:rPr>
              <a:pPr/>
              <a:t>32</a:t>
            </a:fld>
            <a:endParaRPr lang="en-US">
              <a:latin typeface="Calibri" panose="020F0502020204030204" pitchFamily="34" charset="0"/>
            </a:endParaRPr>
          </a:p>
        </p:txBody>
      </p:sp>
      <p:sp>
        <p:nvSpPr>
          <p:cNvPr id="962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sr-Latn-CS" smtClean="0">
                <a:latin typeface="Times New Roman" panose="02020603050405020304" pitchFamily="18" charset="0"/>
              </a:rPr>
              <a:t>Neepileptični napad je iznenadna promena ponašanja, percepcije, mišljenja ili osećaja koja je vremenski ograničena i slična je ili se može zameniti sa epilepsijom, ali koja nema karakteristične elektrofiziološke promena u mozgu koje se registruju EEG-om, a koje prate pravi epileptični napad. Dakle, po svojim karakteristikama, ova difinicija, koju je predložio Tim Bets, jedan od najprominentijih istraživača iz ove oblasti, ali i mnoge druge, zapravo je u svojoj suštini negativistička u odnosu na epilepsiju. U suštini, neepileptični napadi su oni koji nisu epileptični.</a:t>
            </a:r>
            <a:endParaRPr lang="en-US" smtClean="0">
              <a:latin typeface="Times New Roman" panose="02020603050405020304" pitchFamily="18" charset="0"/>
            </a:endParaRPr>
          </a:p>
        </p:txBody>
      </p:sp>
    </p:spTree>
    <p:extLst>
      <p:ext uri="{BB962C8B-B14F-4D97-AF65-F5344CB8AC3E}">
        <p14:creationId xmlns:p14="http://schemas.microsoft.com/office/powerpoint/2010/main" val="8647378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dirty="0"/>
              <a:pPr/>
              <a:t>2/20/2024</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dirty="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dirty="0"/>
              <a:t>2/20/2024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dirty="0"/>
              <a:t>2/20/2024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2/20/2024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2/20/2024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2/20/2024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2/20/2024</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9"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4.png"/><Relationship Id="rId4"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19417" y="1553594"/>
            <a:ext cx="7528263" cy="1912970"/>
          </a:xfrm>
        </p:spPr>
        <p:txBody>
          <a:bodyPr/>
          <a:lstStyle/>
          <a:p>
            <a:r>
              <a:rPr lang="en-US" sz="4000" b="1" dirty="0" smtClean="0"/>
              <a:t/>
            </a:r>
            <a:br>
              <a:rPr lang="en-US" sz="4000" b="1" dirty="0" smtClean="0"/>
            </a:br>
            <a:r>
              <a:rPr lang="en-US" sz="4000" b="1" dirty="0"/>
              <a:t/>
            </a:r>
            <a:br>
              <a:rPr lang="en-US" sz="4000" b="1" dirty="0"/>
            </a:br>
            <a:r>
              <a:rPr lang="en-US" sz="4000" b="1" dirty="0" smtClean="0"/>
              <a:t>COMA AND RELATED DISORDERS OF CONSCIOUSNESS</a:t>
            </a:r>
            <a:endParaRPr lang="sr-Latn-RS" sz="4000" dirty="0"/>
          </a:p>
        </p:txBody>
      </p:sp>
      <p:sp>
        <p:nvSpPr>
          <p:cNvPr id="3" name="Subtitle 2"/>
          <p:cNvSpPr>
            <a:spLocks noGrp="1"/>
          </p:cNvSpPr>
          <p:nvPr>
            <p:ph type="subTitle" idx="1"/>
          </p:nvPr>
        </p:nvSpPr>
        <p:spPr/>
        <p:txBody>
          <a:bodyPr/>
          <a:lstStyle/>
          <a:p>
            <a:r>
              <a:rPr lang="en-US" dirty="0" smtClean="0"/>
              <a:t>ASS PROF ALEKSANDAR GAVRILOVI</a:t>
            </a:r>
            <a:r>
              <a:rPr lang="sr-Latn-RS" dirty="0" smtClean="0"/>
              <a:t>Ć</a:t>
            </a:r>
            <a:r>
              <a:rPr lang="en-US" dirty="0" smtClean="0"/>
              <a:t>, MD, PhD</a:t>
            </a:r>
            <a:endParaRPr lang="sr-Latn-RS" dirty="0"/>
          </a:p>
        </p:txBody>
      </p:sp>
    </p:spTree>
    <p:extLst>
      <p:ext uri="{BB962C8B-B14F-4D97-AF65-F5344CB8AC3E}">
        <p14:creationId xmlns:p14="http://schemas.microsoft.com/office/powerpoint/2010/main" val="23918080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SYNCOPE</a:t>
            </a:r>
          </a:p>
        </p:txBody>
      </p:sp>
      <p:sp>
        <p:nvSpPr>
          <p:cNvPr id="3" name="Content Placeholder 2"/>
          <p:cNvSpPr>
            <a:spLocks noGrp="1"/>
          </p:cNvSpPr>
          <p:nvPr>
            <p:ph idx="1"/>
          </p:nvPr>
        </p:nvSpPr>
        <p:spPr/>
        <p:txBody>
          <a:bodyPr/>
          <a:lstStyle/>
          <a:p>
            <a:r>
              <a:rPr lang="en-US" dirty="0"/>
              <a:t>Transient, short-term loss of consciousness and muscle tone (body position), caused by a drop in blood perfusion in brain tissue.</a:t>
            </a:r>
          </a:p>
          <a:p>
            <a:r>
              <a:rPr lang="en-US" dirty="0"/>
              <a:t> Recovery is spontaneous, without the need for additional interventions.</a:t>
            </a:r>
            <a:endParaRPr lang="sr-Latn-RS" dirty="0"/>
          </a:p>
        </p:txBody>
      </p:sp>
    </p:spTree>
    <p:extLst>
      <p:ext uri="{BB962C8B-B14F-4D97-AF65-F5344CB8AC3E}">
        <p14:creationId xmlns:p14="http://schemas.microsoft.com/office/powerpoint/2010/main" val="9480367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1852" y="840716"/>
            <a:ext cx="9800948" cy="5157312"/>
          </a:xfrm>
          <a:prstGeom prst="rect">
            <a:avLst/>
          </a:prstGeom>
        </p:spPr>
      </p:pic>
    </p:spTree>
    <p:extLst>
      <p:ext uri="{BB962C8B-B14F-4D97-AF65-F5344CB8AC3E}">
        <p14:creationId xmlns:p14="http://schemas.microsoft.com/office/powerpoint/2010/main" val="17990636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Latn-RS" dirty="0"/>
              <a:t>CLINICAL </a:t>
            </a:r>
            <a:r>
              <a:rPr lang="en-US" dirty="0"/>
              <a:t>PRESENTATION</a:t>
            </a:r>
            <a:r>
              <a:rPr lang="sr-Latn-RS" dirty="0"/>
              <a:t> OF SYNCOPE</a:t>
            </a:r>
          </a:p>
        </p:txBody>
      </p:sp>
      <p:sp>
        <p:nvSpPr>
          <p:cNvPr id="3" name="Content Placeholder 2"/>
          <p:cNvSpPr>
            <a:spLocks noGrp="1"/>
          </p:cNvSpPr>
          <p:nvPr>
            <p:ph idx="1"/>
          </p:nvPr>
        </p:nvSpPr>
        <p:spPr/>
        <p:txBody>
          <a:bodyPr>
            <a:normAutofit/>
          </a:bodyPr>
          <a:lstStyle/>
          <a:p>
            <a:r>
              <a:rPr lang="en-US" dirty="0"/>
              <a:t>Syncope, especially vasovagal syncope, is typically preceded by some trigger such as strong emotions, pain, high external temperature, long standing or unpleasant visual experiences.</a:t>
            </a:r>
          </a:p>
          <a:p>
            <a:r>
              <a:rPr lang="en-US" dirty="0"/>
              <a:t>The loss of consciousness itself usually does not begin suddenly, but is preceded by warning symptoms (</a:t>
            </a:r>
            <a:r>
              <a:rPr lang="en-US" dirty="0" err="1"/>
              <a:t>presyncopal</a:t>
            </a:r>
            <a:r>
              <a:rPr lang="en-US" dirty="0"/>
              <a:t> state): blurred vision, dizziness (fainting), a feeling of coldness with profuse sweating, a feeling of general muscle weakness, pallor and gastrointestinal disturbances, primarily nausea.</a:t>
            </a:r>
            <a:endParaRPr lang="sr-Latn-RS" dirty="0"/>
          </a:p>
        </p:txBody>
      </p:sp>
    </p:spTree>
    <p:extLst>
      <p:ext uri="{BB962C8B-B14F-4D97-AF65-F5344CB8AC3E}">
        <p14:creationId xmlns:p14="http://schemas.microsoft.com/office/powerpoint/2010/main" val="13909497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Latn-RS" dirty="0"/>
              <a:t>CLINICAL </a:t>
            </a:r>
            <a:r>
              <a:rPr lang="en-US" dirty="0"/>
              <a:t>PRESENTATION</a:t>
            </a:r>
            <a:r>
              <a:rPr lang="sr-Latn-RS" dirty="0"/>
              <a:t> OF SYNCOPE</a:t>
            </a:r>
          </a:p>
        </p:txBody>
      </p:sp>
      <p:sp>
        <p:nvSpPr>
          <p:cNvPr id="3" name="Content Placeholder 2"/>
          <p:cNvSpPr>
            <a:spLocks noGrp="1"/>
          </p:cNvSpPr>
          <p:nvPr>
            <p:ph idx="1"/>
          </p:nvPr>
        </p:nvSpPr>
        <p:spPr/>
        <p:txBody>
          <a:bodyPr>
            <a:normAutofit fontScale="92500" lnSpcReduction="20000"/>
          </a:bodyPr>
          <a:lstStyle/>
          <a:p>
            <a:r>
              <a:rPr lang="en-US" dirty="0"/>
              <a:t>However, some </a:t>
            </a:r>
            <a:r>
              <a:rPr lang="en-US" dirty="0" err="1"/>
              <a:t>syncopes</a:t>
            </a:r>
            <a:r>
              <a:rPr lang="en-US" dirty="0"/>
              <a:t>, e.g. cardiogenic, can start suddenly, without described </a:t>
            </a:r>
            <a:r>
              <a:rPr lang="en-US" dirty="0" err="1"/>
              <a:t>presyncopal</a:t>
            </a:r>
            <a:r>
              <a:rPr lang="en-US" dirty="0"/>
              <a:t> symptoms.</a:t>
            </a:r>
          </a:p>
          <a:p>
            <a:r>
              <a:rPr lang="en-US" dirty="0"/>
              <a:t>The loss of consciousness is short (from a few seconds to, rarely, a few minutes).</a:t>
            </a:r>
          </a:p>
          <a:p>
            <a:r>
              <a:rPr lang="en-US" dirty="0"/>
              <a:t>It occurs in patients who are most often in a standing or sitting position, so falling into a horizontal position improves brain perfusion and the patient quickly </a:t>
            </a:r>
            <a:r>
              <a:rPr lang="en-US" dirty="0" smtClean="0"/>
              <a:t>comes </a:t>
            </a:r>
            <a:r>
              <a:rPr lang="en-US" dirty="0"/>
              <a:t>to his senses.</a:t>
            </a:r>
          </a:p>
          <a:p>
            <a:r>
              <a:rPr lang="en-US" dirty="0"/>
              <a:t>During a short period of </a:t>
            </a:r>
            <a:r>
              <a:rPr lang="en-US" dirty="0" smtClean="0"/>
              <a:t>syncope, </a:t>
            </a:r>
            <a:r>
              <a:rPr lang="en-US" dirty="0"/>
              <a:t>the patient is pale, motionless, but sometimes myoclonic jerks may occur. Urinary incontinence is rare, but it can occur</a:t>
            </a:r>
            <a:r>
              <a:rPr lang="sr-Latn-CS" dirty="0" smtClean="0"/>
              <a:t>i</a:t>
            </a:r>
            <a:r>
              <a:rPr lang="sr-Latn-CS" dirty="0"/>
              <a:t>. </a:t>
            </a:r>
            <a:endParaRPr lang="sr-Latn-CS" dirty="0" smtClean="0"/>
          </a:p>
          <a:p>
            <a:r>
              <a:rPr lang="sr-Latn-CS" dirty="0"/>
              <a:t> </a:t>
            </a:r>
            <a:endParaRPr lang="sr-Latn-RS" dirty="0"/>
          </a:p>
        </p:txBody>
      </p:sp>
    </p:spTree>
    <p:extLst>
      <p:ext uri="{BB962C8B-B14F-4D97-AF65-F5344CB8AC3E}">
        <p14:creationId xmlns:p14="http://schemas.microsoft.com/office/powerpoint/2010/main" val="42691990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Latn-RS" dirty="0"/>
              <a:t>CLINICAL </a:t>
            </a:r>
            <a:r>
              <a:rPr lang="en-US" dirty="0" smtClean="0"/>
              <a:t>PRESENTATION</a:t>
            </a:r>
            <a:r>
              <a:rPr lang="sr-Latn-RS" dirty="0" smtClean="0"/>
              <a:t> </a:t>
            </a:r>
            <a:r>
              <a:rPr lang="sr-Latn-RS" dirty="0"/>
              <a:t>OF SYNCOPE</a:t>
            </a:r>
          </a:p>
        </p:txBody>
      </p:sp>
      <p:sp>
        <p:nvSpPr>
          <p:cNvPr id="3" name="Content Placeholder 2"/>
          <p:cNvSpPr>
            <a:spLocks noGrp="1"/>
          </p:cNvSpPr>
          <p:nvPr>
            <p:ph idx="1"/>
          </p:nvPr>
        </p:nvSpPr>
        <p:spPr>
          <a:xfrm>
            <a:off x="1295401" y="2556932"/>
            <a:ext cx="5904389" cy="3318936"/>
          </a:xfrm>
        </p:spPr>
        <p:txBody>
          <a:bodyPr>
            <a:normAutofit/>
          </a:bodyPr>
          <a:lstStyle/>
          <a:p>
            <a:r>
              <a:rPr lang="en-US" dirty="0"/>
              <a:t>This episode can be followed by a feeling of weakness, while, unlike an epileptic attack, headaches, confusion and slowness are very rare.</a:t>
            </a:r>
          </a:p>
          <a:p>
            <a:r>
              <a:rPr lang="en-US" dirty="0"/>
              <a:t>Although syncope is generally considered a benign condition, around a third of people who experience it end up with injuries, including broken limbs and hips.</a:t>
            </a:r>
            <a:endParaRPr lang="sr-Latn-RS" dirty="0"/>
          </a:p>
        </p:txBody>
      </p:sp>
    </p:spTree>
    <p:extLst>
      <p:ext uri="{BB962C8B-B14F-4D97-AF65-F5344CB8AC3E}">
        <p14:creationId xmlns:p14="http://schemas.microsoft.com/office/powerpoint/2010/main" val="7917231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virtualheadachespecialist.com/wp-content/uploads/2020/12/VHS-Syncope-1-1024x568-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082"/>
            <a:ext cx="12192000" cy="68419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15176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ETIOLOGY </a:t>
            </a:r>
            <a:r>
              <a:rPr lang="sr-Latn-RS" dirty="0" smtClean="0"/>
              <a:t>OF </a:t>
            </a:r>
            <a:r>
              <a:rPr lang="sr-Latn-RS" dirty="0"/>
              <a:t>SYNCOPE</a:t>
            </a:r>
          </a:p>
        </p:txBody>
      </p:sp>
      <p:sp>
        <p:nvSpPr>
          <p:cNvPr id="3" name="Content Placeholder 2"/>
          <p:cNvSpPr>
            <a:spLocks noGrp="1"/>
          </p:cNvSpPr>
          <p:nvPr>
            <p:ph idx="1"/>
          </p:nvPr>
        </p:nvSpPr>
        <p:spPr/>
        <p:txBody>
          <a:bodyPr/>
          <a:lstStyle/>
          <a:p>
            <a:r>
              <a:rPr lang="en-US" dirty="0"/>
              <a:t>Various neurological and cardiac causes can be the basis of syncope, but the common denominator of all forms of syncope is a sudden drop in blood perfusion in the brain.</a:t>
            </a:r>
          </a:p>
          <a:p>
            <a:endParaRPr lang="en-US" dirty="0"/>
          </a:p>
          <a:p>
            <a:r>
              <a:rPr lang="en-US" dirty="0"/>
              <a:t>This occurs when systolic blood pressure falls below 60 mm Hg or when cerebral blood flow is reduced for more than 6-10 seconds.</a:t>
            </a:r>
            <a:endParaRPr lang="sr-Latn-RS" dirty="0"/>
          </a:p>
        </p:txBody>
      </p:sp>
    </p:spTree>
    <p:extLst>
      <p:ext uri="{BB962C8B-B14F-4D97-AF65-F5344CB8AC3E}">
        <p14:creationId xmlns:p14="http://schemas.microsoft.com/office/powerpoint/2010/main" val="17203221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a:t>A) REFLEX SYNCO</a:t>
            </a:r>
            <a:r>
              <a:rPr lang="en-US" dirty="0"/>
              <a:t>PE</a:t>
            </a:r>
            <a:endParaRPr lang="sr-Latn-RS" dirty="0"/>
          </a:p>
        </p:txBody>
      </p:sp>
      <p:sp>
        <p:nvSpPr>
          <p:cNvPr id="3" name="Content Placeholder 2"/>
          <p:cNvSpPr>
            <a:spLocks noGrp="1"/>
          </p:cNvSpPr>
          <p:nvPr>
            <p:ph idx="1"/>
          </p:nvPr>
        </p:nvSpPr>
        <p:spPr/>
        <p:txBody>
          <a:bodyPr>
            <a:normAutofit fontScale="85000" lnSpcReduction="20000"/>
          </a:bodyPr>
          <a:lstStyle/>
          <a:p>
            <a:r>
              <a:rPr lang="en-US" dirty="0"/>
              <a:t>REFLEX (NEUROCARDIOGENIC OR VASOVAGAL) SYNCOPES are the result of reflex peripheral vasodilatation and bradycardia with pressure drop.</a:t>
            </a:r>
          </a:p>
          <a:p>
            <a:r>
              <a:rPr lang="en-US" dirty="0"/>
              <a:t>Various types of stimuli cause excessive vagal activity with consequent bradycardia and/or vasomotor collapse.</a:t>
            </a:r>
          </a:p>
          <a:p>
            <a:r>
              <a:rPr lang="en-US" dirty="0"/>
              <a:t>The patient is pale, covered in cold sweat, the pulse is slow and weakly registered (the so-called </a:t>
            </a:r>
            <a:r>
              <a:rPr lang="en-US" dirty="0" err="1"/>
              <a:t>filiform</a:t>
            </a:r>
            <a:r>
              <a:rPr lang="en-US" dirty="0"/>
              <a:t> pulse), the systolic blood pressure is around 60 mm Hg.</a:t>
            </a:r>
          </a:p>
          <a:p>
            <a:r>
              <a:rPr lang="en-US" dirty="0"/>
              <a:t>If this condition lasts long enough to cause cerebral hypoxia, an upward deviation of the eyes is possible with short-term </a:t>
            </a:r>
            <a:r>
              <a:rPr lang="en-US" dirty="0" err="1"/>
              <a:t>clonic</a:t>
            </a:r>
            <a:r>
              <a:rPr lang="en-US" dirty="0"/>
              <a:t> jerks of the extremities, which can be mistaken for an epileptic seizure.</a:t>
            </a:r>
          </a:p>
          <a:p>
            <a:r>
              <a:rPr lang="en-US" dirty="0"/>
              <a:t>Loss of consciousness rarely lasts more than a minute.</a:t>
            </a:r>
            <a:endParaRPr lang="sr-Latn-RS" dirty="0"/>
          </a:p>
        </p:txBody>
      </p:sp>
    </p:spTree>
    <p:extLst>
      <p:ext uri="{BB962C8B-B14F-4D97-AF65-F5344CB8AC3E}">
        <p14:creationId xmlns:p14="http://schemas.microsoft.com/office/powerpoint/2010/main" val="7241653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smtClean="0"/>
              <a:t>A) </a:t>
            </a:r>
            <a:r>
              <a:rPr lang="sr-Latn-CS" dirty="0"/>
              <a:t>REFLEX </a:t>
            </a:r>
            <a:r>
              <a:rPr lang="sr-Latn-CS" dirty="0" smtClean="0"/>
              <a:t>SYNCO</a:t>
            </a:r>
            <a:r>
              <a:rPr lang="en-US" dirty="0" smtClean="0"/>
              <a:t>PE</a:t>
            </a:r>
            <a:endParaRPr lang="sr-Latn-RS" dirty="0"/>
          </a:p>
        </p:txBody>
      </p:sp>
      <p:sp>
        <p:nvSpPr>
          <p:cNvPr id="3" name="Content Placeholder 2"/>
          <p:cNvSpPr>
            <a:spLocks noGrp="1"/>
          </p:cNvSpPr>
          <p:nvPr>
            <p:ph idx="1"/>
          </p:nvPr>
        </p:nvSpPr>
        <p:spPr/>
        <p:txBody>
          <a:bodyPr>
            <a:normAutofit/>
          </a:bodyPr>
          <a:lstStyle/>
          <a:p>
            <a:r>
              <a:rPr lang="en-US" dirty="0"/>
              <a:t>SITUATION SYNCOPES are a subgroup of reflex </a:t>
            </a:r>
            <a:r>
              <a:rPr lang="en-US" dirty="0" err="1"/>
              <a:t>syncopes</a:t>
            </a:r>
            <a:r>
              <a:rPr lang="en-US" dirty="0"/>
              <a:t>, in which syncope occurs after a coughing attack, after urination, after physical exertion, postprandial, etc.</a:t>
            </a:r>
          </a:p>
          <a:p>
            <a:r>
              <a:rPr lang="en-US" dirty="0"/>
              <a:t>Syncope after an attack (paroxysm) of coughing is especially evident in smokers or people with chronic lung disease.</a:t>
            </a:r>
          </a:p>
          <a:p>
            <a:r>
              <a:rPr lang="en-US" dirty="0"/>
              <a:t>Although the pathogenesis is multifactorial, the most important role is played by an increase in </a:t>
            </a:r>
            <a:r>
              <a:rPr lang="en-US" dirty="0" err="1"/>
              <a:t>intrathoracic</a:t>
            </a:r>
            <a:r>
              <a:rPr lang="en-US" dirty="0"/>
              <a:t> pressure during a coughing attack to the extent that the venous flow to the heart is significantly reduced.</a:t>
            </a:r>
            <a:endParaRPr lang="sr-Latn-RS" dirty="0"/>
          </a:p>
        </p:txBody>
      </p:sp>
    </p:spTree>
    <p:extLst>
      <p:ext uri="{BB962C8B-B14F-4D97-AF65-F5344CB8AC3E}">
        <p14:creationId xmlns:p14="http://schemas.microsoft.com/office/powerpoint/2010/main" val="9192341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a:t>A) REFLEX SYNCO</a:t>
            </a:r>
            <a:r>
              <a:rPr lang="en-US" dirty="0"/>
              <a:t>PE</a:t>
            </a:r>
            <a:endParaRPr lang="sr-Latn-RS" dirty="0"/>
          </a:p>
        </p:txBody>
      </p:sp>
      <p:sp>
        <p:nvSpPr>
          <p:cNvPr id="3" name="Content Placeholder 2"/>
          <p:cNvSpPr>
            <a:spLocks noGrp="1"/>
          </p:cNvSpPr>
          <p:nvPr>
            <p:ph idx="1"/>
          </p:nvPr>
        </p:nvSpPr>
        <p:spPr/>
        <p:txBody>
          <a:bodyPr>
            <a:normAutofit/>
          </a:bodyPr>
          <a:lstStyle/>
          <a:p>
            <a:endParaRPr lang="sr-Latn-CS" dirty="0" smtClean="0"/>
          </a:p>
          <a:p>
            <a:r>
              <a:rPr lang="en-US" dirty="0"/>
              <a:t>MICTURATION SYNCOPE most often occurs in men during or after nocturnal urination, mainly due to sudden, reflex peripheral vasodilatation and bradycardia caused by a drop in </a:t>
            </a:r>
            <a:r>
              <a:rPr lang="en-US" dirty="0" err="1"/>
              <a:t>intravesicular</a:t>
            </a:r>
            <a:r>
              <a:rPr lang="en-US" dirty="0"/>
              <a:t> pressure.</a:t>
            </a:r>
          </a:p>
          <a:p>
            <a:r>
              <a:rPr lang="en-US" dirty="0"/>
              <a:t>Patients are advised to urinate in a sitting position.</a:t>
            </a:r>
            <a:endParaRPr lang="sr-Latn-RS" dirty="0"/>
          </a:p>
        </p:txBody>
      </p:sp>
    </p:spTree>
    <p:extLst>
      <p:ext uri="{BB962C8B-B14F-4D97-AF65-F5344CB8AC3E}">
        <p14:creationId xmlns:p14="http://schemas.microsoft.com/office/powerpoint/2010/main" val="6129480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982132"/>
            <a:ext cx="10059138" cy="1303867"/>
          </a:xfrm>
        </p:spPr>
        <p:txBody>
          <a:bodyPr>
            <a:normAutofit fontScale="90000"/>
          </a:bodyPr>
          <a:lstStyle/>
          <a:p>
            <a:r>
              <a:rPr lang="en-US" dirty="0"/>
              <a:t>CONSCIOUSNESS CONSISTS OF TWO COMPONENTS</a:t>
            </a:r>
            <a:endParaRPr lang="sr-Latn-RS" dirty="0"/>
          </a:p>
        </p:txBody>
      </p:sp>
      <p:sp>
        <p:nvSpPr>
          <p:cNvPr id="3" name="Content Placeholder 2"/>
          <p:cNvSpPr>
            <a:spLocks noGrp="1"/>
          </p:cNvSpPr>
          <p:nvPr>
            <p:ph idx="1"/>
          </p:nvPr>
        </p:nvSpPr>
        <p:spPr/>
        <p:txBody>
          <a:bodyPr>
            <a:normAutofit/>
          </a:bodyPr>
          <a:lstStyle/>
          <a:p>
            <a:endParaRPr lang="sr-Latn-RS" dirty="0" smtClean="0"/>
          </a:p>
          <a:p>
            <a:endParaRPr lang="sr-Latn-RS" dirty="0"/>
          </a:p>
          <a:p>
            <a:r>
              <a:rPr lang="sr-Latn-CS" sz="3600" dirty="0"/>
              <a:t>AWARENESS</a:t>
            </a:r>
          </a:p>
          <a:p>
            <a:r>
              <a:rPr lang="sr-Latn-CS" sz="3600" dirty="0"/>
              <a:t>AWAKENING</a:t>
            </a:r>
            <a:endParaRPr lang="sr-Latn-RS" sz="36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3235" y="2556932"/>
            <a:ext cx="4883335" cy="3640304"/>
          </a:xfrm>
          <a:prstGeom prst="rect">
            <a:avLst/>
          </a:prstGeom>
        </p:spPr>
      </p:pic>
    </p:spTree>
    <p:extLst>
      <p:ext uri="{BB962C8B-B14F-4D97-AF65-F5344CB8AC3E}">
        <p14:creationId xmlns:p14="http://schemas.microsoft.com/office/powerpoint/2010/main" val="30451386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a:t>A) REFLEX SYNCO</a:t>
            </a:r>
            <a:r>
              <a:rPr lang="en-US" dirty="0"/>
              <a:t>PE</a:t>
            </a:r>
            <a:endParaRPr lang="sr-Latn-RS" dirty="0"/>
          </a:p>
        </p:txBody>
      </p:sp>
      <p:sp>
        <p:nvSpPr>
          <p:cNvPr id="3" name="Content Placeholder 2"/>
          <p:cNvSpPr>
            <a:spLocks noGrp="1"/>
          </p:cNvSpPr>
          <p:nvPr>
            <p:ph idx="1"/>
          </p:nvPr>
        </p:nvSpPr>
        <p:spPr>
          <a:ln>
            <a:solidFill>
              <a:schemeClr val="tx2"/>
            </a:solidFill>
          </a:ln>
        </p:spPr>
        <p:txBody>
          <a:bodyPr>
            <a:normAutofit fontScale="92500"/>
          </a:bodyPr>
          <a:lstStyle/>
          <a:p>
            <a:r>
              <a:rPr lang="en-US" dirty="0"/>
              <a:t>HYPERSENSITIVE CAROTID SINUS SYNDROME. The normal carotid sinus reflex provides a decrease in pulse rate and peripheral vascular resistance (vasodilation) in response to stimulation of stretch receptors in the carotid sinus.</a:t>
            </a:r>
          </a:p>
          <a:p>
            <a:r>
              <a:rPr lang="en-US" dirty="0"/>
              <a:t> Hypersensitivity of the carotid sinus results in marked bradycardia during local pressure on the sinus or during simple head turning (especially with a tight collar or a tightly tied bow) or neck extension, with the appearance of syncope.</a:t>
            </a:r>
          </a:p>
          <a:p>
            <a:r>
              <a:rPr lang="en-US" dirty="0"/>
              <a:t>In elderly people with arteriosclerosis, these crises may indicate stenosis of the neck arteries.</a:t>
            </a:r>
            <a:endParaRPr lang="sr-Latn-RS" dirty="0"/>
          </a:p>
        </p:txBody>
      </p:sp>
    </p:spTree>
    <p:extLst>
      <p:ext uri="{BB962C8B-B14F-4D97-AF65-F5344CB8AC3E}">
        <p14:creationId xmlns:p14="http://schemas.microsoft.com/office/powerpoint/2010/main" val="5768923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Latn-CS" dirty="0" smtClean="0"/>
              <a:t>(B) </a:t>
            </a:r>
            <a:r>
              <a:rPr lang="en-US" dirty="0"/>
              <a:t>SYNCOPE AS A RESULT OF AUTONOMIC </a:t>
            </a:r>
            <a:r>
              <a:rPr lang="en-US" dirty="0" smtClean="0"/>
              <a:t>FAILURE</a:t>
            </a:r>
            <a:endParaRPr lang="sr-Latn-RS" dirty="0"/>
          </a:p>
        </p:txBody>
      </p:sp>
      <p:sp>
        <p:nvSpPr>
          <p:cNvPr id="3" name="Content Placeholder 2"/>
          <p:cNvSpPr>
            <a:spLocks noGrp="1"/>
          </p:cNvSpPr>
          <p:nvPr>
            <p:ph idx="1"/>
          </p:nvPr>
        </p:nvSpPr>
        <p:spPr/>
        <p:txBody>
          <a:bodyPr>
            <a:normAutofit fontScale="70000" lnSpcReduction="20000"/>
          </a:bodyPr>
          <a:lstStyle/>
          <a:p>
            <a:r>
              <a:rPr lang="en-US" dirty="0"/>
              <a:t>Brain perfusion can also be reduced due to chronic inefficiency of the autonomic nervous system in maintaining systemic pressure, especially when changing (standing up) and maintaining a position (standing) (so-called orthostatic hypotension).</a:t>
            </a:r>
          </a:p>
          <a:p>
            <a:r>
              <a:rPr lang="en-US" dirty="0"/>
              <a:t> There are numerous clinical conditions in which the upright posture of the body is accompanied by an uncompensated drop in blood pressure and reduction in cerebral blood flow.</a:t>
            </a:r>
          </a:p>
          <a:p>
            <a:r>
              <a:rPr lang="en-US" dirty="0"/>
              <a:t>Postural hypotension can occur after sudden standing up or prolonged standing, not only after prolonged lying down, debilitating diseases and conditions, but also in healthy people.</a:t>
            </a:r>
          </a:p>
          <a:p>
            <a:r>
              <a:rPr lang="en-US" dirty="0"/>
              <a:t>Syncope can be caused by invasive diagnostic methods. It most often occurs during bronchoscopy and gastroscopy, but it is also possible during lumbar or pleural puncture, dental and </a:t>
            </a:r>
            <a:r>
              <a:rPr lang="en-US" dirty="0" err="1"/>
              <a:t>otorhinolaryngological</a:t>
            </a:r>
            <a:r>
              <a:rPr lang="en-US" dirty="0"/>
              <a:t> interventions.</a:t>
            </a:r>
          </a:p>
          <a:p>
            <a:r>
              <a:rPr lang="en-US" dirty="0"/>
              <a:t>Pain and emotional stress play a significant role, so the prevention of this form of syncope can include the use of sedatives and analgesics.</a:t>
            </a:r>
            <a:endParaRPr lang="sr-Latn-RS" dirty="0"/>
          </a:p>
        </p:txBody>
      </p:sp>
    </p:spTree>
    <p:extLst>
      <p:ext uri="{BB962C8B-B14F-4D97-AF65-F5344CB8AC3E}">
        <p14:creationId xmlns:p14="http://schemas.microsoft.com/office/powerpoint/2010/main" val="22070685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982132"/>
            <a:ext cx="9952606" cy="1303867"/>
          </a:xfrm>
        </p:spPr>
        <p:txBody>
          <a:bodyPr>
            <a:normAutofit fontScale="90000"/>
          </a:bodyPr>
          <a:lstStyle/>
          <a:p>
            <a:r>
              <a:rPr lang="sr-Latn-CS" dirty="0" smtClean="0"/>
              <a:t>(C) </a:t>
            </a:r>
            <a:r>
              <a:rPr lang="en-US" dirty="0"/>
              <a:t>SYNCOPES CAUSED BY CEREBRIAL CIRCULATION DISORDERS</a:t>
            </a:r>
            <a:endParaRPr lang="sr-Latn-RS" dirty="0"/>
          </a:p>
        </p:txBody>
      </p:sp>
      <p:sp>
        <p:nvSpPr>
          <p:cNvPr id="3" name="Content Placeholder 2"/>
          <p:cNvSpPr>
            <a:spLocks noGrp="1"/>
          </p:cNvSpPr>
          <p:nvPr>
            <p:ph idx="1"/>
          </p:nvPr>
        </p:nvSpPr>
        <p:spPr/>
        <p:txBody>
          <a:bodyPr/>
          <a:lstStyle/>
          <a:p>
            <a:endParaRPr lang="sr-Latn-RS" dirty="0" smtClean="0"/>
          </a:p>
          <a:p>
            <a:endParaRPr lang="sr-Latn-RS" dirty="0"/>
          </a:p>
          <a:p>
            <a:r>
              <a:rPr lang="en-US" dirty="0"/>
              <a:t>Decreased brainstem perfusion due to disturbances in the </a:t>
            </a:r>
            <a:r>
              <a:rPr lang="en-US" dirty="0" err="1"/>
              <a:t>vertebrobasilar</a:t>
            </a:r>
            <a:r>
              <a:rPr lang="en-US" dirty="0"/>
              <a:t> basin (</a:t>
            </a:r>
            <a:r>
              <a:rPr lang="en-US" dirty="0" err="1"/>
              <a:t>eg</a:t>
            </a:r>
            <a:r>
              <a:rPr lang="en-US" dirty="0"/>
              <a:t>, </a:t>
            </a:r>
            <a:r>
              <a:rPr lang="en-US" dirty="0" err="1"/>
              <a:t>vertebrobasilar</a:t>
            </a:r>
            <a:r>
              <a:rPr lang="en-US" dirty="0"/>
              <a:t> ischemia, basilar migraine) may be the cause of syncope.</a:t>
            </a:r>
            <a:endParaRPr lang="sr-Latn-RS" dirty="0"/>
          </a:p>
        </p:txBody>
      </p:sp>
    </p:spTree>
    <p:extLst>
      <p:ext uri="{BB962C8B-B14F-4D97-AF65-F5344CB8AC3E}">
        <p14:creationId xmlns:p14="http://schemas.microsoft.com/office/powerpoint/2010/main" val="6606846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smtClean="0"/>
              <a:t>D) </a:t>
            </a:r>
            <a:r>
              <a:rPr lang="sr-Latn-CS" dirty="0"/>
              <a:t>CARDIOGENIC SYNCOPE</a:t>
            </a:r>
            <a:endParaRPr lang="sr-Latn-RS" dirty="0"/>
          </a:p>
        </p:txBody>
      </p:sp>
      <p:sp>
        <p:nvSpPr>
          <p:cNvPr id="3" name="Content Placeholder 2"/>
          <p:cNvSpPr>
            <a:spLocks noGrp="1"/>
          </p:cNvSpPr>
          <p:nvPr>
            <p:ph idx="1"/>
          </p:nvPr>
        </p:nvSpPr>
        <p:spPr/>
        <p:txBody>
          <a:bodyPr>
            <a:normAutofit lnSpcReduction="10000"/>
          </a:bodyPr>
          <a:lstStyle/>
          <a:p>
            <a:r>
              <a:rPr lang="en-US" dirty="0"/>
              <a:t>Syncope associated with disorders of the heart (most often arrhythmias, heart muscle diseases, pulmonary embolism) is the result of a reduced volume of blood that the heart pushes into the circulation.</a:t>
            </a:r>
          </a:p>
          <a:p>
            <a:r>
              <a:rPr lang="en-US" dirty="0"/>
              <a:t>It is the most clinically important type of syncope, and even 10% of people who experience cardiogenic syncope die within the next 6 months!</a:t>
            </a:r>
          </a:p>
          <a:p>
            <a:r>
              <a:rPr lang="en-US" dirty="0"/>
              <a:t>Treatment of cardiogenic causes of </a:t>
            </a:r>
            <a:r>
              <a:rPr lang="en-US" dirty="0" err="1"/>
              <a:t>syncopal</a:t>
            </a:r>
            <a:r>
              <a:rPr lang="en-US" dirty="0"/>
              <a:t> attacks is recommended.</a:t>
            </a:r>
          </a:p>
          <a:p>
            <a:r>
              <a:rPr lang="en-US" dirty="0"/>
              <a:t>After each loss of consciousness, it is necessary to do an electrocardiogram quickly!</a:t>
            </a:r>
            <a:endParaRPr lang="sr-Latn-RS" dirty="0"/>
          </a:p>
        </p:txBody>
      </p:sp>
    </p:spTree>
    <p:extLst>
      <p:ext uri="{BB962C8B-B14F-4D97-AF65-F5344CB8AC3E}">
        <p14:creationId xmlns:p14="http://schemas.microsoft.com/office/powerpoint/2010/main" val="33665030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lstStyle/>
          <a:p>
            <a:r>
              <a:rPr lang="sr-Latn-CS" dirty="0" smtClean="0"/>
              <a:t>(E) </a:t>
            </a:r>
            <a:r>
              <a:rPr lang="sr-Latn-CS" dirty="0"/>
              <a:t>AFFECTIVE SPASMS</a:t>
            </a:r>
            <a:endParaRPr lang="sr-Latn-RS" dirty="0"/>
          </a:p>
        </p:txBody>
      </p:sp>
      <p:sp>
        <p:nvSpPr>
          <p:cNvPr id="3" name="Content Placeholder 2"/>
          <p:cNvSpPr>
            <a:spLocks noGrp="1"/>
          </p:cNvSpPr>
          <p:nvPr>
            <p:ph idx="1"/>
          </p:nvPr>
        </p:nvSpPr>
        <p:spPr>
          <a:xfrm>
            <a:off x="1035359" y="2583565"/>
            <a:ext cx="10121282" cy="3639682"/>
          </a:xfrm>
          <a:noFill/>
          <a:ln>
            <a:solidFill>
              <a:schemeClr val="tx1"/>
            </a:solidFill>
          </a:ln>
        </p:spPr>
        <p:txBody>
          <a:bodyPr>
            <a:noAutofit/>
          </a:bodyPr>
          <a:lstStyle/>
          <a:p>
            <a:r>
              <a:rPr lang="en-US" sz="2000" dirty="0"/>
              <a:t>At an early age (from 6 months to 4 years) affective spasms are a frequent occurrence (about 5% of children</a:t>
            </a:r>
            <a:r>
              <a:rPr lang="en-US" sz="2000" dirty="0" smtClean="0"/>
              <a:t>). The </a:t>
            </a:r>
            <a:r>
              <a:rPr lang="en-US" sz="2000" dirty="0"/>
              <a:t>cyanotic type of appreciation occurs after a sudden fear, anger, pain or denial of the desired. The child cries loudly until he stops breathing in expiration, stiffens, and then goes limp.</a:t>
            </a:r>
          </a:p>
          <a:p>
            <a:r>
              <a:rPr lang="en-US" sz="2000" dirty="0"/>
              <a:t>Loss of consciousness is accompanied by cyanosis and rarely lasts more than one minute.</a:t>
            </a:r>
          </a:p>
          <a:p>
            <a:r>
              <a:rPr lang="en-US" sz="2000" dirty="0"/>
              <a:t> NON-CYANOTIC (PALE) AFFECTIVE SPASMS triggered by sudden fear or collapse.</a:t>
            </a:r>
          </a:p>
          <a:p>
            <a:r>
              <a:rPr lang="en-US" sz="2000" dirty="0"/>
              <a:t>A strong crying phase may be absent. In a few seconds, the child becomes pale, limp and loses consciousness. If the apnea lasts longer and causes cerebral hypoxia, it is possible for the body to assume the </a:t>
            </a:r>
            <a:r>
              <a:rPr lang="en-US" sz="2000" dirty="0" err="1"/>
              <a:t>opisthotonus</a:t>
            </a:r>
            <a:r>
              <a:rPr lang="en-US" sz="2000" dirty="0"/>
              <a:t> position with </a:t>
            </a:r>
            <a:r>
              <a:rPr lang="en-US" sz="2000" dirty="0" err="1"/>
              <a:t>clonic</a:t>
            </a:r>
            <a:r>
              <a:rPr lang="en-US" sz="2000" dirty="0"/>
              <a:t> jerks.</a:t>
            </a:r>
          </a:p>
          <a:p>
            <a:r>
              <a:rPr lang="en-US" sz="2000" dirty="0"/>
              <a:t>Recognition of affective spasms is important in order to distinguish them from epileptic seizures.</a:t>
            </a:r>
            <a:endParaRPr lang="sr-Latn-RS" sz="2000" dirty="0"/>
          </a:p>
        </p:txBody>
      </p:sp>
    </p:spTree>
    <p:extLst>
      <p:ext uri="{BB962C8B-B14F-4D97-AF65-F5344CB8AC3E}">
        <p14:creationId xmlns:p14="http://schemas.microsoft.com/office/powerpoint/2010/main" val="7575108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13896" y="1395591"/>
            <a:ext cx="9374819" cy="4985980"/>
          </a:xfrm>
          <a:prstGeom prst="rect">
            <a:avLst/>
          </a:prstGeom>
        </p:spPr>
        <p:txBody>
          <a:bodyPr wrap="square">
            <a:spAutoFit/>
          </a:bodyPr>
          <a:lstStyle/>
          <a:p>
            <a:pPr>
              <a:lnSpc>
                <a:spcPct val="150000"/>
              </a:lnSpc>
              <a:spcAft>
                <a:spcPts val="0"/>
              </a:spcAft>
            </a:pPr>
            <a:r>
              <a:rPr lang="sr-Latn-CS" sz="1200" dirty="0">
                <a:latin typeface="Times New Roman" panose="02020603050405020304" pitchFamily="18" charset="0"/>
                <a:ea typeface="Times New Roman" panose="02020603050405020304" pitchFamily="18" charset="0"/>
              </a:rPr>
              <a:t> </a:t>
            </a:r>
            <a:endParaRPr lang="sr-Latn-RS" sz="1200" dirty="0">
              <a:latin typeface="Times New Roman" panose="02020603050405020304" pitchFamily="18" charset="0"/>
              <a:ea typeface="Times New Roman" panose="02020603050405020304" pitchFamily="18" charset="0"/>
            </a:endParaRPr>
          </a:p>
          <a:p>
            <a:pPr marL="342900" lvl="0" indent="-342900">
              <a:lnSpc>
                <a:spcPct val="150000"/>
              </a:lnSpc>
              <a:spcAft>
                <a:spcPts val="0"/>
              </a:spcAft>
              <a:buClr>
                <a:srgbClr val="FF0000"/>
              </a:buClr>
              <a:buFont typeface="Wingdings" panose="05000000000000000000" pitchFamily="2" charset="2"/>
              <a:buChar char=""/>
              <a:tabLst>
                <a:tab pos="457200" algn="l"/>
              </a:tabLst>
            </a:pPr>
            <a:r>
              <a:rPr lang="sr-Latn-CS" sz="2000" dirty="0">
                <a:ea typeface="Times New Roman" panose="02020603050405020304" pitchFamily="18" charset="0"/>
              </a:rPr>
              <a:t>Conditions with loss of consciousness or only with its disturbance</a:t>
            </a:r>
          </a:p>
          <a:p>
            <a:pPr marL="342900" lvl="0" indent="-342900">
              <a:lnSpc>
                <a:spcPct val="150000"/>
              </a:lnSpc>
              <a:spcAft>
                <a:spcPts val="0"/>
              </a:spcAft>
              <a:buClr>
                <a:srgbClr val="FF0000"/>
              </a:buClr>
              <a:buFont typeface="Wingdings" panose="05000000000000000000" pitchFamily="2" charset="2"/>
              <a:buChar char=""/>
              <a:tabLst>
                <a:tab pos="457200" algn="l"/>
              </a:tabLst>
            </a:pPr>
            <a:r>
              <a:rPr lang="sr-Latn-CS" sz="2000" dirty="0">
                <a:ea typeface="Times New Roman" panose="02020603050405020304" pitchFamily="18" charset="0"/>
              </a:rPr>
              <a:t>Epilepsy</a:t>
            </a:r>
          </a:p>
          <a:p>
            <a:pPr marL="342900" lvl="0" indent="-342900">
              <a:lnSpc>
                <a:spcPct val="150000"/>
              </a:lnSpc>
              <a:spcAft>
                <a:spcPts val="0"/>
              </a:spcAft>
              <a:buClr>
                <a:srgbClr val="FF0000"/>
              </a:buClr>
              <a:buFont typeface="Wingdings" panose="05000000000000000000" pitchFamily="2" charset="2"/>
              <a:buChar char=""/>
              <a:tabLst>
                <a:tab pos="457200" algn="l"/>
              </a:tabLst>
            </a:pPr>
            <a:r>
              <a:rPr lang="sr-Latn-CS" sz="2000" dirty="0">
                <a:ea typeface="Times New Roman" panose="02020603050405020304" pitchFamily="18" charset="0"/>
              </a:rPr>
              <a:t>Metabolic disorders (eg hypoglycemia and hypoxia)</a:t>
            </a:r>
          </a:p>
          <a:p>
            <a:pPr marL="342900" lvl="0" indent="-342900">
              <a:lnSpc>
                <a:spcPct val="150000"/>
              </a:lnSpc>
              <a:spcAft>
                <a:spcPts val="0"/>
              </a:spcAft>
              <a:buClr>
                <a:srgbClr val="FF0000"/>
              </a:buClr>
              <a:buFont typeface="Wingdings" panose="05000000000000000000" pitchFamily="2" charset="2"/>
              <a:buChar char=""/>
              <a:tabLst>
                <a:tab pos="457200" algn="l"/>
              </a:tabLst>
            </a:pPr>
            <a:r>
              <a:rPr lang="sr-Latn-CS" sz="2000" dirty="0">
                <a:ea typeface="Times New Roman" panose="02020603050405020304" pitchFamily="18" charset="0"/>
              </a:rPr>
              <a:t>Intoxication</a:t>
            </a:r>
          </a:p>
          <a:p>
            <a:pPr marL="342900" lvl="0" indent="-342900">
              <a:lnSpc>
                <a:spcPct val="150000"/>
              </a:lnSpc>
              <a:spcAft>
                <a:spcPts val="0"/>
              </a:spcAft>
              <a:buClr>
                <a:srgbClr val="FF0000"/>
              </a:buClr>
              <a:buFont typeface="Wingdings" panose="05000000000000000000" pitchFamily="2" charset="2"/>
              <a:buChar char=""/>
              <a:tabLst>
                <a:tab pos="457200" algn="l"/>
              </a:tabLst>
            </a:pPr>
            <a:r>
              <a:rPr lang="sr-Latn-CS" sz="2000" dirty="0">
                <a:ea typeface="Times New Roman" panose="02020603050405020304" pitchFamily="18" charset="0"/>
              </a:rPr>
              <a:t>Disorders reminiscent of syncope with preserved consciousness</a:t>
            </a:r>
          </a:p>
          <a:p>
            <a:pPr marL="342900" lvl="0" indent="-342900">
              <a:lnSpc>
                <a:spcPct val="150000"/>
              </a:lnSpc>
              <a:spcAft>
                <a:spcPts val="0"/>
              </a:spcAft>
              <a:buClr>
                <a:srgbClr val="FF0000"/>
              </a:buClr>
              <a:buFont typeface="Wingdings" panose="05000000000000000000" pitchFamily="2" charset="2"/>
              <a:buChar char=""/>
              <a:tabLst>
                <a:tab pos="457200" algn="l"/>
              </a:tabLst>
            </a:pPr>
            <a:r>
              <a:rPr lang="sr-Latn-CS" sz="2000" dirty="0">
                <a:ea typeface="Times New Roman" panose="02020603050405020304" pitchFamily="18" charset="0"/>
              </a:rPr>
              <a:t>Cataplexy</a:t>
            </a:r>
          </a:p>
          <a:p>
            <a:pPr marL="342900" lvl="0" indent="-342900">
              <a:lnSpc>
                <a:spcPct val="150000"/>
              </a:lnSpc>
              <a:spcAft>
                <a:spcPts val="0"/>
              </a:spcAft>
              <a:buClr>
                <a:srgbClr val="FF0000"/>
              </a:buClr>
              <a:buFont typeface="Wingdings" panose="05000000000000000000" pitchFamily="2" charset="2"/>
              <a:buChar char=""/>
              <a:tabLst>
                <a:tab pos="457200" algn="l"/>
              </a:tabLst>
            </a:pPr>
            <a:r>
              <a:rPr lang="sr-Latn-CS" sz="2000" dirty="0">
                <a:ea typeface="Times New Roman" panose="02020603050405020304" pitchFamily="18" charset="0"/>
              </a:rPr>
              <a:t>Vertigo</a:t>
            </a:r>
          </a:p>
          <a:p>
            <a:pPr marL="342900" lvl="0" indent="-342900">
              <a:lnSpc>
                <a:spcPct val="150000"/>
              </a:lnSpc>
              <a:spcAft>
                <a:spcPts val="0"/>
              </a:spcAft>
              <a:buClr>
                <a:srgbClr val="FF0000"/>
              </a:buClr>
              <a:buFont typeface="Wingdings" panose="05000000000000000000" pitchFamily="2" charset="2"/>
              <a:buChar char=""/>
              <a:tabLst>
                <a:tab pos="457200" algn="l"/>
              </a:tabLst>
            </a:pPr>
            <a:r>
              <a:rPr lang="sr-Latn-CS" sz="2000" dirty="0">
                <a:ea typeface="Times New Roman" panose="02020603050405020304" pitchFamily="18" charset="0"/>
              </a:rPr>
              <a:t>Drops (eg drop attacks)</a:t>
            </a:r>
          </a:p>
          <a:p>
            <a:pPr marL="342900" lvl="0" indent="-342900">
              <a:lnSpc>
                <a:spcPct val="150000"/>
              </a:lnSpc>
              <a:spcAft>
                <a:spcPts val="0"/>
              </a:spcAft>
              <a:buClr>
                <a:srgbClr val="FF0000"/>
              </a:buClr>
              <a:buFont typeface="Wingdings" panose="05000000000000000000" pitchFamily="2" charset="2"/>
              <a:buChar char=""/>
              <a:tabLst>
                <a:tab pos="457200" algn="l"/>
              </a:tabLst>
            </a:pPr>
            <a:r>
              <a:rPr lang="sr-Latn-CS" sz="2000" dirty="0">
                <a:ea typeface="Times New Roman" panose="02020603050405020304" pitchFamily="18" charset="0"/>
              </a:rPr>
              <a:t>Psychiatric disorders</a:t>
            </a:r>
          </a:p>
          <a:p>
            <a:pPr marL="342900" lvl="0" indent="-342900">
              <a:lnSpc>
                <a:spcPct val="150000"/>
              </a:lnSpc>
              <a:spcAft>
                <a:spcPts val="0"/>
              </a:spcAft>
              <a:buClr>
                <a:srgbClr val="FF0000"/>
              </a:buClr>
              <a:buFont typeface="Wingdings" panose="05000000000000000000" pitchFamily="2" charset="2"/>
              <a:buChar char=""/>
              <a:tabLst>
                <a:tab pos="457200" algn="l"/>
              </a:tabLst>
            </a:pPr>
            <a:r>
              <a:rPr lang="sr-Latn-CS" sz="2000" dirty="0">
                <a:ea typeface="Times New Roman" panose="02020603050405020304" pitchFamily="18" charset="0"/>
              </a:rPr>
              <a:t>Conversion disorders, Anxiety disorder, Depression</a:t>
            </a:r>
            <a:r>
              <a:rPr lang="sr-Latn-CS" sz="1200" dirty="0">
                <a:latin typeface="Times New Roman" panose="02020603050405020304" pitchFamily="18" charset="0"/>
                <a:ea typeface="Times New Roman" panose="02020603050405020304" pitchFamily="18" charset="0"/>
              </a:rPr>
              <a:t> </a:t>
            </a:r>
            <a:endParaRPr lang="sr-Latn-RS" sz="1200" dirty="0">
              <a:effectLst/>
              <a:latin typeface="Times New Roman" panose="02020603050405020304" pitchFamily="18" charset="0"/>
              <a:ea typeface="Times New Roman" panose="02020603050405020304" pitchFamily="18" charset="0"/>
            </a:endParaRPr>
          </a:p>
        </p:txBody>
      </p:sp>
      <p:sp>
        <p:nvSpPr>
          <p:cNvPr id="3" name="Rectangle 2"/>
          <p:cNvSpPr/>
          <p:nvPr/>
        </p:nvSpPr>
        <p:spPr>
          <a:xfrm>
            <a:off x="932155" y="855792"/>
            <a:ext cx="10759736" cy="646331"/>
          </a:xfrm>
          <a:prstGeom prst="rect">
            <a:avLst/>
          </a:prstGeom>
        </p:spPr>
        <p:txBody>
          <a:bodyPr wrap="square">
            <a:spAutoFit/>
          </a:bodyPr>
          <a:lstStyle/>
          <a:p>
            <a:pPr>
              <a:lnSpc>
                <a:spcPct val="150000"/>
              </a:lnSpc>
              <a:spcAft>
                <a:spcPts val="0"/>
              </a:spcAft>
            </a:pPr>
            <a:r>
              <a:rPr lang="en-US" sz="2400" dirty="0">
                <a:latin typeface="Times New Roman" panose="02020603050405020304" pitchFamily="18" charset="0"/>
                <a:ea typeface="Times New Roman" panose="02020603050405020304" pitchFamily="18" charset="0"/>
              </a:rPr>
              <a:t>NON-SYNCOPAL CAUSES OF SHORT-TERM LOSSES OF CONSCIOUSNESS</a:t>
            </a:r>
            <a:endParaRPr lang="sr-Latn-R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798863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1811" y="907002"/>
            <a:ext cx="8380413" cy="838200"/>
          </a:xfrm>
        </p:spPr>
        <p:txBody>
          <a:bodyPr>
            <a:normAutofit fontScale="90000"/>
          </a:bodyPr>
          <a:lstStyle/>
          <a:p>
            <a:pPr>
              <a:defRPr/>
            </a:pPr>
            <a:r>
              <a:rPr lang="sr-Latn-RS" dirty="0" smtClean="0">
                <a:solidFill>
                  <a:schemeClr val="accent5">
                    <a:lumMod val="10000"/>
                  </a:schemeClr>
                </a:solidFill>
              </a:rPr>
              <a:t> </a:t>
            </a:r>
            <a:r>
              <a:rPr lang="en-US" dirty="0">
                <a:solidFill>
                  <a:schemeClr val="accent5">
                    <a:lumMod val="10000"/>
                  </a:schemeClr>
                </a:solidFill>
              </a:rPr>
              <a:t>"Loss of consciousness" of epileptic origin</a:t>
            </a:r>
          </a:p>
        </p:txBody>
      </p:sp>
      <p:sp>
        <p:nvSpPr>
          <p:cNvPr id="3" name="Content Placeholder 2"/>
          <p:cNvSpPr>
            <a:spLocks noGrp="1"/>
          </p:cNvSpPr>
          <p:nvPr>
            <p:ph idx="1"/>
          </p:nvPr>
        </p:nvSpPr>
        <p:spPr>
          <a:xfrm>
            <a:off x="1295401" y="2388257"/>
            <a:ext cx="9601196" cy="3318936"/>
          </a:xfrm>
        </p:spPr>
        <p:txBody>
          <a:bodyPr>
            <a:normAutofit fontScale="92500" lnSpcReduction="20000"/>
          </a:bodyPr>
          <a:lstStyle/>
          <a:p>
            <a:pPr>
              <a:defRPr/>
            </a:pPr>
            <a:endParaRPr lang="en-US" dirty="0">
              <a:solidFill>
                <a:schemeClr val="tx1">
                  <a:lumMod val="50000"/>
                </a:schemeClr>
              </a:solidFill>
            </a:endParaRPr>
          </a:p>
          <a:p>
            <a:pPr>
              <a:defRPr/>
            </a:pPr>
            <a:r>
              <a:rPr lang="en-US" dirty="0">
                <a:solidFill>
                  <a:schemeClr val="tx1">
                    <a:lumMod val="50000"/>
                  </a:schemeClr>
                </a:solidFill>
              </a:rPr>
              <a:t>Generalized tonic-</a:t>
            </a:r>
            <a:r>
              <a:rPr lang="en-US" dirty="0" err="1">
                <a:solidFill>
                  <a:schemeClr val="tx1">
                    <a:lumMod val="50000"/>
                  </a:schemeClr>
                </a:solidFill>
              </a:rPr>
              <a:t>clonic</a:t>
            </a:r>
            <a:r>
              <a:rPr lang="en-US" dirty="0">
                <a:solidFill>
                  <a:schemeClr val="tx1">
                    <a:lumMod val="50000"/>
                  </a:schemeClr>
                </a:solidFill>
              </a:rPr>
              <a:t> seizure (GTK seizure)</a:t>
            </a:r>
          </a:p>
          <a:p>
            <a:pPr>
              <a:defRPr/>
            </a:pPr>
            <a:endParaRPr lang="en-US" dirty="0">
              <a:solidFill>
                <a:schemeClr val="tx1">
                  <a:lumMod val="50000"/>
                </a:schemeClr>
              </a:solidFill>
            </a:endParaRPr>
          </a:p>
          <a:p>
            <a:pPr>
              <a:defRPr/>
            </a:pPr>
            <a:r>
              <a:rPr lang="en-US" dirty="0">
                <a:solidFill>
                  <a:schemeClr val="tx1">
                    <a:lumMod val="50000"/>
                  </a:schemeClr>
                </a:solidFill>
              </a:rPr>
              <a:t>Partial complex</a:t>
            </a:r>
          </a:p>
          <a:p>
            <a:pPr>
              <a:defRPr/>
            </a:pPr>
            <a:endParaRPr lang="en-US" dirty="0">
              <a:solidFill>
                <a:schemeClr val="tx1">
                  <a:lumMod val="50000"/>
                </a:schemeClr>
              </a:solidFill>
            </a:endParaRPr>
          </a:p>
          <a:p>
            <a:pPr>
              <a:defRPr/>
            </a:pPr>
            <a:r>
              <a:rPr lang="en-US" dirty="0">
                <a:solidFill>
                  <a:schemeClr val="tx1">
                    <a:lumMod val="50000"/>
                  </a:schemeClr>
                </a:solidFill>
              </a:rPr>
              <a:t>Partial seizure with secondary generalization</a:t>
            </a:r>
          </a:p>
          <a:p>
            <a:pPr>
              <a:defRPr/>
            </a:pPr>
            <a:endParaRPr lang="en-US" dirty="0">
              <a:solidFill>
                <a:schemeClr val="tx1">
                  <a:lumMod val="50000"/>
                </a:schemeClr>
              </a:solidFill>
            </a:endParaRPr>
          </a:p>
          <a:p>
            <a:pPr>
              <a:defRPr/>
            </a:pPr>
            <a:r>
              <a:rPr lang="en-US" dirty="0">
                <a:solidFill>
                  <a:schemeClr val="tx1">
                    <a:lumMod val="50000"/>
                  </a:schemeClr>
                </a:solidFill>
              </a:rPr>
              <a:t>EEG CORRELATE!</a:t>
            </a:r>
          </a:p>
        </p:txBody>
      </p:sp>
      <p:sp>
        <p:nvSpPr>
          <p:cNvPr id="2253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4A772882-46BA-43E1-AAEF-E019D195C06B}" type="datetime3">
              <a:rPr lang="en-US"/>
              <a:pPr fontAlgn="base">
                <a:spcBef>
                  <a:spcPct val="0"/>
                </a:spcBef>
                <a:spcAft>
                  <a:spcPct val="0"/>
                </a:spcAft>
              </a:pPr>
              <a:t>20 February 2024</a:t>
            </a:fld>
            <a:endParaRPr lang="en-US"/>
          </a:p>
        </p:txBody>
      </p:sp>
      <p:sp>
        <p:nvSpPr>
          <p:cNvPr id="22533"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t>Tranzitorni poremećaji svesti,KME</a:t>
            </a:r>
          </a:p>
        </p:txBody>
      </p:sp>
      <p:sp>
        <p:nvSpPr>
          <p:cNvPr id="2253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fld id="{F1BDF11C-7C3A-4910-8BB2-1AF6FCB1A977}" type="slidenum">
              <a:rPr lang="en-US">
                <a:solidFill>
                  <a:schemeClr val="bg1"/>
                </a:solidFill>
              </a:rPr>
              <a:pPr/>
              <a:t>26</a:t>
            </a:fld>
            <a:endParaRPr lang="en-US">
              <a:solidFill>
                <a:schemeClr val="bg1"/>
              </a:solidFill>
            </a:endParaRPr>
          </a:p>
        </p:txBody>
      </p:sp>
    </p:spTree>
    <p:extLst>
      <p:ext uri="{BB962C8B-B14F-4D97-AF65-F5344CB8AC3E}">
        <p14:creationId xmlns:p14="http://schemas.microsoft.com/office/powerpoint/2010/main" val="20117340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1811" y="907002"/>
            <a:ext cx="8380413" cy="838200"/>
          </a:xfrm>
        </p:spPr>
        <p:txBody>
          <a:bodyPr>
            <a:normAutofit fontScale="90000"/>
          </a:bodyPr>
          <a:lstStyle/>
          <a:p>
            <a:pPr>
              <a:defRPr/>
            </a:pPr>
            <a:r>
              <a:rPr lang="sr-Latn-RS" dirty="0" smtClean="0">
                <a:solidFill>
                  <a:schemeClr val="accent5">
                    <a:lumMod val="10000"/>
                  </a:schemeClr>
                </a:solidFill>
              </a:rPr>
              <a:t> </a:t>
            </a:r>
            <a:r>
              <a:rPr lang="en-US" dirty="0">
                <a:solidFill>
                  <a:schemeClr val="accent5">
                    <a:lumMod val="10000"/>
                  </a:schemeClr>
                </a:solidFill>
              </a:rPr>
              <a:t>"Loss of consciousness" of epileptic origin</a:t>
            </a:r>
          </a:p>
        </p:txBody>
      </p:sp>
      <p:sp>
        <p:nvSpPr>
          <p:cNvPr id="3" name="Content Placeholder 2"/>
          <p:cNvSpPr>
            <a:spLocks noGrp="1"/>
          </p:cNvSpPr>
          <p:nvPr>
            <p:ph idx="1"/>
          </p:nvPr>
        </p:nvSpPr>
        <p:spPr>
          <a:xfrm>
            <a:off x="1295401" y="2388257"/>
            <a:ext cx="9601196" cy="3318936"/>
          </a:xfrm>
        </p:spPr>
        <p:txBody>
          <a:bodyPr>
            <a:normAutofit fontScale="92500" lnSpcReduction="20000"/>
          </a:bodyPr>
          <a:lstStyle/>
          <a:p>
            <a:pPr>
              <a:defRPr/>
            </a:pPr>
            <a:endParaRPr lang="en-US" dirty="0">
              <a:solidFill>
                <a:schemeClr val="tx1">
                  <a:lumMod val="50000"/>
                </a:schemeClr>
              </a:solidFill>
            </a:endParaRPr>
          </a:p>
          <a:p>
            <a:pPr>
              <a:defRPr/>
            </a:pPr>
            <a:r>
              <a:rPr lang="en-US" dirty="0">
                <a:solidFill>
                  <a:schemeClr val="tx1">
                    <a:lumMod val="50000"/>
                  </a:schemeClr>
                </a:solidFill>
              </a:rPr>
              <a:t>Generalized tonic-</a:t>
            </a:r>
            <a:r>
              <a:rPr lang="en-US" dirty="0" err="1">
                <a:solidFill>
                  <a:schemeClr val="tx1">
                    <a:lumMod val="50000"/>
                  </a:schemeClr>
                </a:solidFill>
              </a:rPr>
              <a:t>clonic</a:t>
            </a:r>
            <a:r>
              <a:rPr lang="en-US" dirty="0">
                <a:solidFill>
                  <a:schemeClr val="tx1">
                    <a:lumMod val="50000"/>
                  </a:schemeClr>
                </a:solidFill>
              </a:rPr>
              <a:t> seizure (GTK seizure)</a:t>
            </a:r>
          </a:p>
          <a:p>
            <a:pPr>
              <a:defRPr/>
            </a:pPr>
            <a:endParaRPr lang="en-US" dirty="0">
              <a:solidFill>
                <a:schemeClr val="tx1">
                  <a:lumMod val="50000"/>
                </a:schemeClr>
              </a:solidFill>
            </a:endParaRPr>
          </a:p>
          <a:p>
            <a:pPr>
              <a:defRPr/>
            </a:pPr>
            <a:r>
              <a:rPr lang="en-US" dirty="0">
                <a:solidFill>
                  <a:schemeClr val="tx1">
                    <a:lumMod val="50000"/>
                  </a:schemeClr>
                </a:solidFill>
              </a:rPr>
              <a:t>Partial complex (focal seizures with impaired </a:t>
            </a:r>
            <a:r>
              <a:rPr lang="en-US" dirty="0" smtClean="0">
                <a:solidFill>
                  <a:schemeClr val="tx1">
                    <a:lumMod val="50000"/>
                  </a:schemeClr>
                </a:solidFill>
              </a:rPr>
              <a:t>awareness)</a:t>
            </a:r>
            <a:endParaRPr lang="en-US" dirty="0">
              <a:solidFill>
                <a:schemeClr val="tx1">
                  <a:lumMod val="50000"/>
                </a:schemeClr>
              </a:solidFill>
            </a:endParaRPr>
          </a:p>
          <a:p>
            <a:pPr>
              <a:defRPr/>
            </a:pPr>
            <a:endParaRPr lang="en-US" dirty="0">
              <a:solidFill>
                <a:schemeClr val="tx1">
                  <a:lumMod val="50000"/>
                </a:schemeClr>
              </a:solidFill>
            </a:endParaRPr>
          </a:p>
          <a:p>
            <a:pPr>
              <a:defRPr/>
            </a:pPr>
            <a:r>
              <a:rPr lang="en-US" dirty="0">
                <a:solidFill>
                  <a:schemeClr val="tx1">
                    <a:lumMod val="50000"/>
                  </a:schemeClr>
                </a:solidFill>
              </a:rPr>
              <a:t>Partial seizure with secondary generalization (focal seizures with secondary generalization </a:t>
            </a:r>
            <a:r>
              <a:rPr lang="en-US" dirty="0" smtClean="0">
                <a:solidFill>
                  <a:schemeClr val="tx1">
                    <a:lumMod val="50000"/>
                  </a:schemeClr>
                </a:solidFill>
              </a:rPr>
              <a:t>)</a:t>
            </a:r>
            <a:endParaRPr lang="en-US" dirty="0">
              <a:solidFill>
                <a:schemeClr val="tx1">
                  <a:lumMod val="50000"/>
                </a:schemeClr>
              </a:solidFill>
            </a:endParaRPr>
          </a:p>
          <a:p>
            <a:pPr>
              <a:defRPr/>
            </a:pPr>
            <a:r>
              <a:rPr lang="en-US" dirty="0">
                <a:solidFill>
                  <a:schemeClr val="tx1">
                    <a:lumMod val="50000"/>
                  </a:schemeClr>
                </a:solidFill>
              </a:rPr>
              <a:t>EEG CORRELATE!</a:t>
            </a:r>
          </a:p>
        </p:txBody>
      </p:sp>
      <p:sp>
        <p:nvSpPr>
          <p:cNvPr id="2253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4A772882-46BA-43E1-AAEF-E019D195C06B}" type="datetime3">
              <a:rPr lang="en-US"/>
              <a:pPr fontAlgn="base">
                <a:spcBef>
                  <a:spcPct val="0"/>
                </a:spcBef>
                <a:spcAft>
                  <a:spcPct val="0"/>
                </a:spcAft>
              </a:pPr>
              <a:t>20 February 2024</a:t>
            </a:fld>
            <a:endParaRPr lang="en-US"/>
          </a:p>
        </p:txBody>
      </p:sp>
      <p:sp>
        <p:nvSpPr>
          <p:cNvPr id="22533"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t>Tranzitorni poremećaji svesti,KME</a:t>
            </a:r>
          </a:p>
        </p:txBody>
      </p:sp>
      <p:sp>
        <p:nvSpPr>
          <p:cNvPr id="2253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fld id="{F1BDF11C-7C3A-4910-8BB2-1AF6FCB1A977}" type="slidenum">
              <a:rPr lang="en-US">
                <a:solidFill>
                  <a:schemeClr val="bg1"/>
                </a:solidFill>
              </a:rPr>
              <a:pPr/>
              <a:t>27</a:t>
            </a:fld>
            <a:endParaRPr lang="en-US">
              <a:solidFill>
                <a:schemeClr val="bg1"/>
              </a:solidFill>
            </a:endParaRPr>
          </a:p>
        </p:txBody>
      </p:sp>
    </p:spTree>
    <p:extLst>
      <p:ext uri="{BB962C8B-B14F-4D97-AF65-F5344CB8AC3E}">
        <p14:creationId xmlns:p14="http://schemas.microsoft.com/office/powerpoint/2010/main" val="58096365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Content Placeholder 3"/>
          <p:cNvGraphicFramePr>
            <a:graphicFrameLocks noGrp="1"/>
          </p:cNvGraphicFramePr>
          <p:nvPr>
            <p:ph idx="1"/>
          </p:nvPr>
        </p:nvGraphicFramePr>
        <p:xfrm>
          <a:off x="1752600" y="2090738"/>
          <a:ext cx="8763000" cy="4767262"/>
        </p:xfrm>
        <a:graphic>
          <a:graphicData uri="http://schemas.openxmlformats.org/presentationml/2006/ole">
            <mc:AlternateContent xmlns:mc="http://schemas.openxmlformats.org/markup-compatibility/2006">
              <mc:Choice xmlns:v="urn:schemas-microsoft-com:vml" Requires="v">
                <p:oleObj spid="_x0000_s8253" r:id="rId4" imgW="8760711" imgH="4767485" progId="Excel.Sheet.8">
                  <p:embed/>
                </p:oleObj>
              </mc:Choice>
              <mc:Fallback>
                <p:oleObj r:id="rId4" imgW="8760711" imgH="4767485" progId="Excel.Sheet.8">
                  <p:embed/>
                  <p:pic>
                    <p:nvPicPr>
                      <p:cNvPr id="0" name=""/>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2090738"/>
                        <a:ext cx="8763000" cy="4767262"/>
                      </a:xfrm>
                      <a:prstGeom prst="rect">
                        <a:avLst/>
                      </a:prstGeom>
                    </p:spPr>
                  </p:pic>
                </p:oleObj>
              </mc:Fallback>
            </mc:AlternateContent>
          </a:graphicData>
        </a:graphic>
      </p:graphicFrame>
      <p:sp>
        <p:nvSpPr>
          <p:cNvPr id="3" name="Title 2"/>
          <p:cNvSpPr>
            <a:spLocks noGrp="1"/>
          </p:cNvSpPr>
          <p:nvPr>
            <p:ph type="title"/>
          </p:nvPr>
        </p:nvSpPr>
        <p:spPr>
          <a:xfrm>
            <a:off x="2019300" y="561977"/>
            <a:ext cx="8229600" cy="1143000"/>
          </a:xfrm>
        </p:spPr>
        <p:txBody>
          <a:bodyPr>
            <a:normAutofit fontScale="90000"/>
          </a:bodyPr>
          <a:lstStyle/>
          <a:p>
            <a:pPr>
              <a:defRPr/>
            </a:pPr>
            <a:r>
              <a:rPr lang="en-US" dirty="0">
                <a:solidFill>
                  <a:schemeClr val="accent5">
                    <a:lumMod val="10000"/>
                  </a:schemeClr>
                </a:solidFill>
              </a:rPr>
              <a:t>Prevalence (/1000) of neurological diseases (27658 persons)</a:t>
            </a:r>
            <a:endParaRPr lang="sr-Latn-CS" dirty="0">
              <a:solidFill>
                <a:schemeClr val="accent5">
                  <a:lumMod val="10000"/>
                </a:schemeClr>
              </a:solidFill>
            </a:endParaRPr>
          </a:p>
        </p:txBody>
      </p:sp>
      <p:sp>
        <p:nvSpPr>
          <p:cNvPr id="5" name="TextBox 4"/>
          <p:cNvSpPr txBox="1"/>
          <p:nvPr/>
        </p:nvSpPr>
        <p:spPr>
          <a:xfrm>
            <a:off x="5562600" y="3530600"/>
            <a:ext cx="2133600" cy="584200"/>
          </a:xfrm>
          <a:prstGeom prst="rect">
            <a:avLst/>
          </a:prstGeom>
          <a:noFill/>
          <a:effectLst>
            <a:outerShdw blurRad="50800" dist="38100" dir="2700000" algn="tl" rotWithShape="0">
              <a:schemeClr val="bg1">
                <a:alpha val="62000"/>
              </a:schemeClr>
            </a:outerShdw>
          </a:effectLst>
        </p:spPr>
        <p:txBody>
          <a:bodyPr>
            <a:spAutoFit/>
          </a:bodyPr>
          <a:lstStyle/>
          <a:p>
            <a:pPr algn="ctr">
              <a:defRPr/>
            </a:pPr>
            <a:r>
              <a:rPr lang="sr-Latn-CS" sz="3200" b="1" dirty="0" smtClean="0"/>
              <a:t>epileps</a:t>
            </a:r>
            <a:r>
              <a:rPr lang="en-US" sz="3200" b="1" dirty="0" smtClean="0"/>
              <a:t>y</a:t>
            </a:r>
            <a:endParaRPr lang="sr-Latn-CS" sz="3200" b="1" dirty="0"/>
          </a:p>
        </p:txBody>
      </p:sp>
      <p:sp>
        <p:nvSpPr>
          <p:cNvPr id="6" name="TextBox 5"/>
          <p:cNvSpPr txBox="1"/>
          <p:nvPr/>
        </p:nvSpPr>
        <p:spPr>
          <a:xfrm>
            <a:off x="4038600" y="2616200"/>
            <a:ext cx="2133600" cy="584200"/>
          </a:xfrm>
          <a:prstGeom prst="rect">
            <a:avLst/>
          </a:prstGeom>
          <a:noFill/>
          <a:effectLst>
            <a:outerShdw blurRad="50800" dist="38100" dir="2700000" algn="tl" rotWithShape="0">
              <a:schemeClr val="bg1">
                <a:alpha val="62000"/>
              </a:schemeClr>
            </a:outerShdw>
          </a:effectLst>
        </p:spPr>
        <p:txBody>
          <a:bodyPr>
            <a:spAutoFit/>
          </a:bodyPr>
          <a:lstStyle/>
          <a:p>
            <a:pPr algn="ctr">
              <a:defRPr/>
            </a:pPr>
            <a:r>
              <a:rPr lang="sr-Latn-CS" sz="3200" b="1" dirty="0"/>
              <a:t>TIA</a:t>
            </a:r>
          </a:p>
        </p:txBody>
      </p:sp>
      <p:sp>
        <p:nvSpPr>
          <p:cNvPr id="7" name="TextBox 6"/>
          <p:cNvSpPr txBox="1"/>
          <p:nvPr/>
        </p:nvSpPr>
        <p:spPr>
          <a:xfrm>
            <a:off x="2590800" y="2921000"/>
            <a:ext cx="2133600" cy="584200"/>
          </a:xfrm>
          <a:prstGeom prst="rect">
            <a:avLst/>
          </a:prstGeom>
          <a:noFill/>
          <a:effectLst>
            <a:outerShdw blurRad="50800" dist="38100" dir="2700000" algn="tl" rotWithShape="0">
              <a:schemeClr val="bg1">
                <a:alpha val="62000"/>
              </a:schemeClr>
            </a:outerShdw>
          </a:effectLst>
        </p:spPr>
        <p:txBody>
          <a:bodyPr>
            <a:spAutoFit/>
          </a:bodyPr>
          <a:lstStyle/>
          <a:p>
            <a:pPr algn="ctr">
              <a:defRPr/>
            </a:pPr>
            <a:r>
              <a:rPr lang="en-US" sz="3200" b="1" dirty="0" smtClean="0"/>
              <a:t>stroke</a:t>
            </a:r>
            <a:endParaRPr lang="sr-Latn-CS" sz="3200" b="1" dirty="0"/>
          </a:p>
        </p:txBody>
      </p:sp>
      <p:sp>
        <p:nvSpPr>
          <p:cNvPr id="1032" name="Date Placeholder 7"/>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E651F581-D571-41A1-9881-C468FE494A22}" type="datetime3">
              <a:rPr lang="en-US"/>
              <a:pPr fontAlgn="base">
                <a:spcBef>
                  <a:spcPct val="0"/>
                </a:spcBef>
                <a:spcAft>
                  <a:spcPct val="0"/>
                </a:spcAft>
              </a:pPr>
              <a:t>20 February 2024</a:t>
            </a:fld>
            <a:endParaRPr lang="en-US"/>
          </a:p>
        </p:txBody>
      </p:sp>
      <p:sp>
        <p:nvSpPr>
          <p:cNvPr id="1033" name="Slide Number Placeholder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fld id="{A4784A48-2E75-49A0-907E-AB2CCD3E566A}" type="slidenum">
              <a:rPr lang="en-US">
                <a:solidFill>
                  <a:schemeClr val="bg1"/>
                </a:solidFill>
              </a:rPr>
              <a:pPr/>
              <a:t>28</a:t>
            </a:fld>
            <a:endParaRPr lang="en-US">
              <a:solidFill>
                <a:schemeClr val="bg1"/>
              </a:solidFill>
            </a:endParaRPr>
          </a:p>
        </p:txBody>
      </p:sp>
      <p:sp>
        <p:nvSpPr>
          <p:cNvPr id="1034" name="Footer Placeholder 9"/>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t>Tranzitorni poremećaji svesti,KME</a:t>
            </a:r>
          </a:p>
        </p:txBody>
      </p:sp>
    </p:spTree>
    <p:extLst>
      <p:ext uri="{BB962C8B-B14F-4D97-AF65-F5344CB8AC3E}">
        <p14:creationId xmlns:p14="http://schemas.microsoft.com/office/powerpoint/2010/main" val="27990297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solidFill>
                  <a:schemeClr val="accent5">
                    <a:lumMod val="10000"/>
                  </a:schemeClr>
                </a:solidFill>
              </a:rPr>
              <a:t>E</a:t>
            </a:r>
            <a:r>
              <a:rPr lang="sr-Latn-RS" dirty="0" smtClean="0">
                <a:solidFill>
                  <a:schemeClr val="accent5">
                    <a:lumMod val="10000"/>
                  </a:schemeClr>
                </a:solidFill>
              </a:rPr>
              <a:t>pileps</a:t>
            </a:r>
            <a:r>
              <a:rPr lang="en-US" dirty="0" smtClean="0">
                <a:solidFill>
                  <a:schemeClr val="accent5">
                    <a:lumMod val="10000"/>
                  </a:schemeClr>
                </a:solidFill>
              </a:rPr>
              <a:t>y</a:t>
            </a:r>
            <a:r>
              <a:rPr lang="sr-Latn-RS" dirty="0" smtClean="0"/>
              <a:t>	</a:t>
            </a:r>
            <a:endParaRPr lang="en-US" dirty="0"/>
          </a:p>
        </p:txBody>
      </p:sp>
      <p:sp>
        <p:nvSpPr>
          <p:cNvPr id="3" name="Content Placeholder 2"/>
          <p:cNvSpPr>
            <a:spLocks noGrp="1"/>
          </p:cNvSpPr>
          <p:nvPr>
            <p:ph idx="1"/>
          </p:nvPr>
        </p:nvSpPr>
        <p:spPr>
          <a:xfrm>
            <a:off x="1676401" y="2405848"/>
            <a:ext cx="8380413" cy="3766351"/>
          </a:xfrm>
        </p:spPr>
        <p:txBody>
          <a:bodyPr/>
          <a:lstStyle/>
          <a:p>
            <a:pPr>
              <a:defRPr/>
            </a:pPr>
            <a:endParaRPr lang="sr-Latn-RS" dirty="0"/>
          </a:p>
          <a:p>
            <a:pPr>
              <a:defRPr/>
            </a:pPr>
            <a:r>
              <a:rPr lang="en-US" dirty="0">
                <a:solidFill>
                  <a:schemeClr val="tx1">
                    <a:lumMod val="50000"/>
                  </a:schemeClr>
                </a:solidFill>
              </a:rPr>
              <a:t>a chronic neurological disease characterized by unprovoked repeated epileptic attacks</a:t>
            </a:r>
          </a:p>
          <a:p>
            <a:pPr>
              <a:defRPr/>
            </a:pPr>
            <a:endParaRPr lang="en-US" dirty="0">
              <a:solidFill>
                <a:schemeClr val="tx1">
                  <a:lumMod val="50000"/>
                </a:schemeClr>
              </a:solidFill>
            </a:endParaRPr>
          </a:p>
          <a:p>
            <a:pPr>
              <a:defRPr/>
            </a:pPr>
            <a:endParaRPr lang="en-US" dirty="0">
              <a:solidFill>
                <a:schemeClr val="tx1">
                  <a:lumMod val="50000"/>
                </a:schemeClr>
              </a:solidFill>
            </a:endParaRPr>
          </a:p>
          <a:p>
            <a:pPr>
              <a:defRPr/>
            </a:pPr>
            <a:r>
              <a:rPr lang="en-US" dirty="0">
                <a:solidFill>
                  <a:schemeClr val="tx1">
                    <a:lumMod val="50000"/>
                  </a:schemeClr>
                </a:solidFill>
              </a:rPr>
              <a:t>people with epilepsy have some form of abnormality in the basal electrical activity of the brain</a:t>
            </a:r>
            <a:endParaRPr lang="en-US" dirty="0"/>
          </a:p>
        </p:txBody>
      </p:sp>
      <p:sp>
        <p:nvSpPr>
          <p:cNvPr id="2970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22B23CE6-7BCD-4A7A-A4C2-E3E46B68D73D}" type="datetime3">
              <a:rPr lang="en-US"/>
              <a:pPr fontAlgn="base">
                <a:spcBef>
                  <a:spcPct val="0"/>
                </a:spcBef>
                <a:spcAft>
                  <a:spcPct val="0"/>
                </a:spcAft>
              </a:pPr>
              <a:t>20 February 2024</a:t>
            </a:fld>
            <a:endParaRPr lang="en-US"/>
          </a:p>
        </p:txBody>
      </p:sp>
      <p:sp>
        <p:nvSpPr>
          <p:cNvPr id="29701"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t>Tranzitorni poremećaji svesti,KME</a:t>
            </a:r>
          </a:p>
        </p:txBody>
      </p:sp>
      <p:sp>
        <p:nvSpPr>
          <p:cNvPr id="2970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fld id="{7D03BA53-5BF1-44DB-96F0-5211C70FCAF0}" type="slidenum">
              <a:rPr lang="en-US">
                <a:solidFill>
                  <a:schemeClr val="bg1"/>
                </a:solidFill>
              </a:rPr>
              <a:pPr/>
              <a:t>29</a:t>
            </a:fld>
            <a:endParaRPr lang="en-US">
              <a:solidFill>
                <a:schemeClr val="bg1"/>
              </a:solidFill>
            </a:endParaRPr>
          </a:p>
        </p:txBody>
      </p:sp>
    </p:spTree>
    <p:extLst>
      <p:ext uri="{BB962C8B-B14F-4D97-AF65-F5344CB8AC3E}">
        <p14:creationId xmlns:p14="http://schemas.microsoft.com/office/powerpoint/2010/main" val="35795243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Latn-CS" dirty="0" smtClean="0"/>
              <a:t/>
            </a:r>
            <a:br>
              <a:rPr lang="sr-Latn-CS" dirty="0" smtClean="0"/>
            </a:br>
            <a:r>
              <a:rPr lang="sr-Latn-RS" dirty="0"/>
              <a:t>AWARENESS</a:t>
            </a:r>
            <a:br>
              <a:rPr lang="sr-Latn-RS" dirty="0"/>
            </a:br>
            <a:endParaRPr lang="sr-Latn-RS" dirty="0"/>
          </a:p>
        </p:txBody>
      </p:sp>
      <p:sp>
        <p:nvSpPr>
          <p:cNvPr id="3" name="Content Placeholder 2"/>
          <p:cNvSpPr>
            <a:spLocks noGrp="1"/>
          </p:cNvSpPr>
          <p:nvPr>
            <p:ph idx="1"/>
          </p:nvPr>
        </p:nvSpPr>
        <p:spPr/>
        <p:txBody>
          <a:bodyPr>
            <a:normAutofit fontScale="92500"/>
          </a:bodyPr>
          <a:lstStyle/>
          <a:p>
            <a:r>
              <a:rPr lang="en-US" dirty="0"/>
              <a:t>Awareness represents a set of all mental functions (perceptions, feelings, attention, thinking, memory, etc.), i.e. complete mental functioning of a person.</a:t>
            </a:r>
          </a:p>
          <a:p>
            <a:r>
              <a:rPr lang="en-US" dirty="0"/>
              <a:t>Consciousness understood in this way is a function of the cerebral hemispheres.</a:t>
            </a:r>
          </a:p>
          <a:p>
            <a:r>
              <a:rPr lang="en-US" dirty="0"/>
              <a:t>This aspect of consciousness is often defined as qualitative consciousness or psychic life at one moment.</a:t>
            </a:r>
          </a:p>
          <a:p>
            <a:r>
              <a:rPr lang="en-US" dirty="0"/>
              <a:t>A simple clinical test of this aspect of consciousness is the assessment of the patient's orientation towards himself, the environment, in time and space.</a:t>
            </a:r>
            <a:endParaRPr lang="sr-Latn-RS" dirty="0"/>
          </a:p>
        </p:txBody>
      </p:sp>
    </p:spTree>
    <p:extLst>
      <p:ext uri="{BB962C8B-B14F-4D97-AF65-F5344CB8AC3E}">
        <p14:creationId xmlns:p14="http://schemas.microsoft.com/office/powerpoint/2010/main" val="21960415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sr-Latn-RS" dirty="0" smtClean="0">
                <a:solidFill>
                  <a:schemeClr val="accent5">
                    <a:lumMod val="10000"/>
                  </a:schemeClr>
                </a:solidFill>
              </a:rPr>
              <a:t>      </a:t>
            </a:r>
            <a:r>
              <a:rPr lang="en-US" dirty="0">
                <a:solidFill>
                  <a:schemeClr val="accent5">
                    <a:lumMod val="10000"/>
                  </a:schemeClr>
                </a:solidFill>
              </a:rPr>
              <a:t>S</a:t>
            </a:r>
            <a:r>
              <a:rPr lang="en-US" dirty="0" smtClean="0">
                <a:solidFill>
                  <a:schemeClr val="accent5">
                    <a:lumMod val="10000"/>
                  </a:schemeClr>
                </a:solidFill>
              </a:rPr>
              <a:t>eizure characteristics</a:t>
            </a:r>
            <a:endParaRPr lang="en-US" dirty="0">
              <a:solidFill>
                <a:schemeClr val="accent5">
                  <a:lumMod val="10000"/>
                </a:schemeClr>
              </a:solidFill>
            </a:endParaRPr>
          </a:p>
        </p:txBody>
      </p:sp>
      <p:sp>
        <p:nvSpPr>
          <p:cNvPr id="3" name="Content Placeholder 2"/>
          <p:cNvSpPr>
            <a:spLocks noGrp="1"/>
          </p:cNvSpPr>
          <p:nvPr>
            <p:ph idx="1"/>
          </p:nvPr>
        </p:nvSpPr>
        <p:spPr/>
        <p:txBody>
          <a:bodyPr>
            <a:normAutofit fontScale="85000" lnSpcReduction="20000"/>
          </a:bodyPr>
          <a:lstStyle/>
          <a:p>
            <a:pPr>
              <a:defRPr/>
            </a:pPr>
            <a:endParaRPr lang="sr-Latn-RS" sz="2800" dirty="0"/>
          </a:p>
          <a:p>
            <a:pPr>
              <a:defRPr/>
            </a:pPr>
            <a:r>
              <a:rPr lang="sr-Latn-RS" dirty="0">
                <a:solidFill>
                  <a:schemeClr val="tx1">
                    <a:lumMod val="50000"/>
                  </a:schemeClr>
                </a:solidFill>
              </a:rPr>
              <a:t>without provocation (spontaneity)</a:t>
            </a:r>
          </a:p>
          <a:p>
            <a:pPr>
              <a:defRPr/>
            </a:pPr>
            <a:r>
              <a:rPr lang="sr-Latn-RS" dirty="0">
                <a:solidFill>
                  <a:schemeClr val="tx1">
                    <a:lumMod val="50000"/>
                  </a:schemeClr>
                </a:solidFill>
              </a:rPr>
              <a:t>Suddenness (paroxysmal)</a:t>
            </a:r>
          </a:p>
          <a:p>
            <a:pPr>
              <a:defRPr/>
            </a:pPr>
            <a:r>
              <a:rPr lang="sr-Latn-RS" dirty="0">
                <a:solidFill>
                  <a:schemeClr val="tx1">
                    <a:lumMod val="50000"/>
                  </a:schemeClr>
                </a:solidFill>
              </a:rPr>
              <a:t>stereotypical content (stereotypicality)</a:t>
            </a:r>
          </a:p>
          <a:p>
            <a:pPr>
              <a:defRPr/>
            </a:pPr>
            <a:r>
              <a:rPr lang="sr-Latn-RS" dirty="0">
                <a:solidFill>
                  <a:schemeClr val="tx1">
                    <a:lumMod val="50000"/>
                  </a:schemeClr>
                </a:solidFill>
              </a:rPr>
              <a:t> limited duration (short duration)</a:t>
            </a:r>
          </a:p>
          <a:p>
            <a:pPr>
              <a:defRPr/>
            </a:pPr>
            <a:r>
              <a:rPr lang="sr-Latn-RS" dirty="0">
                <a:solidFill>
                  <a:schemeClr val="tx1">
                    <a:lumMod val="50000"/>
                  </a:schemeClr>
                </a:solidFill>
              </a:rPr>
              <a:t>spontaneous repetition (repetitiveness)</a:t>
            </a:r>
          </a:p>
          <a:p>
            <a:pPr>
              <a:defRPr/>
            </a:pPr>
            <a:r>
              <a:rPr lang="sr-Latn-RS" dirty="0">
                <a:solidFill>
                  <a:schemeClr val="tx1">
                    <a:lumMod val="50000"/>
                  </a:schemeClr>
                </a:solidFill>
              </a:rPr>
              <a:t>were followed by postictal fatigue (exhaustion)</a:t>
            </a:r>
          </a:p>
          <a:p>
            <a:pPr>
              <a:defRPr/>
            </a:pPr>
            <a:r>
              <a:rPr lang="sr-Latn-RS" dirty="0">
                <a:solidFill>
                  <a:schemeClr val="tx1">
                    <a:lumMod val="50000"/>
                  </a:schemeClr>
                </a:solidFill>
              </a:rPr>
              <a:t>ictal EEG correlate</a:t>
            </a:r>
            <a:endParaRPr lang="en-US" sz="2800" dirty="0"/>
          </a:p>
          <a:p>
            <a:pPr>
              <a:defRPr/>
            </a:pPr>
            <a:endParaRPr lang="en-US" sz="2800" dirty="0"/>
          </a:p>
        </p:txBody>
      </p:sp>
      <p:sp>
        <p:nvSpPr>
          <p:cNvPr id="3174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5567F44C-F488-414A-AA11-50B986FE3F40}" type="datetime3">
              <a:rPr lang="en-US"/>
              <a:pPr fontAlgn="base">
                <a:spcBef>
                  <a:spcPct val="0"/>
                </a:spcBef>
                <a:spcAft>
                  <a:spcPct val="0"/>
                </a:spcAft>
              </a:pPr>
              <a:t>20 February 2024</a:t>
            </a:fld>
            <a:endParaRPr lang="en-US"/>
          </a:p>
        </p:txBody>
      </p:sp>
      <p:sp>
        <p:nvSpPr>
          <p:cNvPr id="31749"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t>Tranzitorni poremećaji svesti,KME</a:t>
            </a:r>
          </a:p>
        </p:txBody>
      </p:sp>
      <p:sp>
        <p:nvSpPr>
          <p:cNvPr id="3175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fld id="{152DF6EF-36EA-4DD2-AF17-094A7B817E3E}" type="slidenum">
              <a:rPr lang="en-US">
                <a:solidFill>
                  <a:schemeClr val="bg1"/>
                </a:solidFill>
              </a:rPr>
              <a:pPr/>
              <a:t>30</a:t>
            </a:fld>
            <a:endParaRPr lang="en-US">
              <a:solidFill>
                <a:schemeClr val="bg1"/>
              </a:solidFill>
            </a:endParaRPr>
          </a:p>
        </p:txBody>
      </p:sp>
    </p:spTree>
    <p:extLst>
      <p:ext uri="{BB962C8B-B14F-4D97-AF65-F5344CB8AC3E}">
        <p14:creationId xmlns:p14="http://schemas.microsoft.com/office/powerpoint/2010/main" val="26130464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ELP GROUP Online Examination Platfo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128" y="571970"/>
            <a:ext cx="11097088" cy="55952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92750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362199" y="828105"/>
            <a:ext cx="7467600" cy="838200"/>
          </a:xfrm>
        </p:spPr>
        <p:txBody>
          <a:bodyPr>
            <a:normAutofit fontScale="90000"/>
          </a:bodyPr>
          <a:lstStyle/>
          <a:p>
            <a:pPr>
              <a:defRPr/>
            </a:pPr>
            <a:r>
              <a:rPr lang="sr-Latn-CS" dirty="0">
                <a:solidFill>
                  <a:schemeClr val="accent5">
                    <a:lumMod val="10000"/>
                  </a:schemeClr>
                </a:solidFill>
              </a:rPr>
              <a:t>Definition of non-epileptic seizure</a:t>
            </a:r>
            <a:endParaRPr lang="en-US" dirty="0">
              <a:solidFill>
                <a:schemeClr val="accent5">
                  <a:lumMod val="10000"/>
                </a:schemeClr>
              </a:solidFill>
            </a:endParaRPr>
          </a:p>
        </p:txBody>
      </p:sp>
      <p:sp>
        <p:nvSpPr>
          <p:cNvPr id="9219" name="Rectangle 3"/>
          <p:cNvSpPr>
            <a:spLocks noGrp="1" noChangeArrowheads="1"/>
          </p:cNvSpPr>
          <p:nvPr>
            <p:ph type="body" idx="1"/>
          </p:nvPr>
        </p:nvSpPr>
        <p:spPr/>
        <p:txBody>
          <a:bodyPr/>
          <a:lstStyle/>
          <a:p>
            <a:pPr>
              <a:defRPr/>
            </a:pPr>
            <a:endParaRPr lang="sr-Latn-CS" dirty="0">
              <a:cs typeface="Arial" pitchFamily="34" charset="0"/>
            </a:endParaRPr>
          </a:p>
          <a:p>
            <a:pPr>
              <a:defRPr/>
            </a:pPr>
            <a:endParaRPr lang="sr-Latn-CS" dirty="0">
              <a:cs typeface="Arial" pitchFamily="34" charset="0"/>
            </a:endParaRPr>
          </a:p>
          <a:p>
            <a:pPr>
              <a:defRPr/>
            </a:pPr>
            <a:r>
              <a:rPr lang="en-US" dirty="0">
                <a:solidFill>
                  <a:schemeClr val="tx1">
                    <a:lumMod val="50000"/>
                  </a:schemeClr>
                </a:solidFill>
                <a:cs typeface="Arial" pitchFamily="34" charset="0"/>
              </a:rPr>
              <a:t>a sudden change in behavior, perception, thinking, or feeling that is time-limited and similar to or can be mistaken for epilepsy, but that does not have the characteristic electrophysiological changes in the brain recorded by EEG that accompany a true epileptic seizure.</a:t>
            </a:r>
          </a:p>
        </p:txBody>
      </p:sp>
      <p:sp>
        <p:nvSpPr>
          <p:cNvPr id="33796" name="Text Box 4"/>
          <p:cNvSpPr txBox="1">
            <a:spLocks noChangeArrowheads="1"/>
          </p:cNvSpPr>
          <p:nvPr/>
        </p:nvSpPr>
        <p:spPr bwMode="auto">
          <a:xfrm>
            <a:off x="6959600" y="5661026"/>
            <a:ext cx="1828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sr-Latn-CS">
                <a:latin typeface="Times New Roman" panose="02020603050405020304" pitchFamily="18" charset="0"/>
              </a:rPr>
              <a:t>Tim Betts, 1997</a:t>
            </a:r>
            <a:endParaRPr lang="en-US">
              <a:latin typeface="Times New Roman" panose="02020603050405020304" pitchFamily="18" charset="0"/>
            </a:endParaRPr>
          </a:p>
        </p:txBody>
      </p:sp>
      <p:sp>
        <p:nvSpPr>
          <p:cNvPr id="3379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fld id="{2645402D-98B3-4B06-8C7F-739E6379529C}" type="slidenum">
              <a:rPr lang="en-US">
                <a:solidFill>
                  <a:schemeClr val="bg1"/>
                </a:solidFill>
              </a:rPr>
              <a:pPr/>
              <a:t>32</a:t>
            </a:fld>
            <a:endParaRPr lang="en-US">
              <a:solidFill>
                <a:schemeClr val="bg1"/>
              </a:solidFill>
            </a:endParaRPr>
          </a:p>
        </p:txBody>
      </p:sp>
    </p:spTree>
    <p:extLst>
      <p:ext uri="{BB962C8B-B14F-4D97-AF65-F5344CB8AC3E}">
        <p14:creationId xmlns:p14="http://schemas.microsoft.com/office/powerpoint/2010/main" val="30342505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HYPOGLYCEMIA</a:t>
            </a:r>
          </a:p>
        </p:txBody>
      </p:sp>
      <p:sp>
        <p:nvSpPr>
          <p:cNvPr id="3" name="Content Placeholder 2"/>
          <p:cNvSpPr>
            <a:spLocks noGrp="1"/>
          </p:cNvSpPr>
          <p:nvPr>
            <p:ph idx="1"/>
          </p:nvPr>
        </p:nvSpPr>
        <p:spPr/>
        <p:txBody>
          <a:bodyPr/>
          <a:lstStyle/>
          <a:p>
            <a:r>
              <a:rPr lang="en-US" dirty="0"/>
              <a:t>It usually occurs during hunger, but it can also be postprandial (after taking a meal, in </a:t>
            </a:r>
            <a:r>
              <a:rPr lang="en-US" dirty="0" err="1"/>
              <a:t>gastrectomy</a:t>
            </a:r>
            <a:r>
              <a:rPr lang="en-US" dirty="0"/>
              <a:t> patients), inadequate insulin administration, or pancreatic tumors.</a:t>
            </a:r>
          </a:p>
          <a:p>
            <a:r>
              <a:rPr lang="en-US" dirty="0"/>
              <a:t>The patient feels hunger, tremors, sweating, palpitations, confusion or irritability, spasms and </a:t>
            </a:r>
            <a:r>
              <a:rPr lang="en-US" dirty="0" err="1"/>
              <a:t>paresthesias</a:t>
            </a:r>
            <a:r>
              <a:rPr lang="en-US" dirty="0"/>
              <a:t> of the extremities, and eventually loss of consciousness.</a:t>
            </a:r>
          </a:p>
          <a:p>
            <a:r>
              <a:rPr lang="en-US" dirty="0"/>
              <a:t>Intravenously administered in unconscious (50 ml 50% glucose) or orally taken glucose in conscious persons works very quickly.</a:t>
            </a:r>
            <a:endParaRPr lang="sr-Latn-RS" dirty="0"/>
          </a:p>
        </p:txBody>
      </p:sp>
    </p:spTree>
    <p:extLst>
      <p:ext uri="{BB962C8B-B14F-4D97-AF65-F5344CB8AC3E}">
        <p14:creationId xmlns:p14="http://schemas.microsoft.com/office/powerpoint/2010/main" val="10539899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a:t>DROP ATTACKS</a:t>
            </a:r>
            <a:endParaRPr lang="sr-Latn-RS" dirty="0"/>
          </a:p>
        </p:txBody>
      </p:sp>
      <p:sp>
        <p:nvSpPr>
          <p:cNvPr id="3" name="Content Placeholder 2"/>
          <p:cNvSpPr>
            <a:spLocks noGrp="1"/>
          </p:cNvSpPr>
          <p:nvPr>
            <p:ph idx="1"/>
          </p:nvPr>
        </p:nvSpPr>
        <p:spPr/>
        <p:txBody>
          <a:bodyPr>
            <a:normAutofit lnSpcReduction="10000"/>
          </a:bodyPr>
          <a:lstStyle/>
          <a:p>
            <a:r>
              <a:rPr lang="en-US" dirty="0"/>
              <a:t>They most often occur in middle-aged women</a:t>
            </a:r>
          </a:p>
          <a:p>
            <a:r>
              <a:rPr lang="en-US" dirty="0"/>
              <a:t> A sudden fall occurs without signs and a change in the state of consciousness, so that the patients themselves are confused and are unable to explain the reason for the fall.</a:t>
            </a:r>
          </a:p>
          <a:p>
            <a:r>
              <a:rPr lang="en-US" dirty="0"/>
              <a:t>Attacks usually occur while walking, when patients suddenly bend over and fall to their knees.</a:t>
            </a:r>
          </a:p>
          <a:p>
            <a:r>
              <a:rPr lang="en-US" dirty="0"/>
              <a:t>They are not accompanied by dizziness, cardiac arrhythmia or confusion and the patient is able to stand up immediately.</a:t>
            </a:r>
            <a:endParaRPr lang="sr-Latn-RS" dirty="0"/>
          </a:p>
        </p:txBody>
      </p:sp>
    </p:spTree>
    <p:extLst>
      <p:ext uri="{BB962C8B-B14F-4D97-AF65-F5344CB8AC3E}">
        <p14:creationId xmlns:p14="http://schemas.microsoft.com/office/powerpoint/2010/main" val="29307891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a:t>DROP ATTACKS</a:t>
            </a:r>
            <a:endParaRPr lang="sr-Latn-RS" dirty="0"/>
          </a:p>
        </p:txBody>
      </p:sp>
      <p:sp>
        <p:nvSpPr>
          <p:cNvPr id="3" name="Content Placeholder 2"/>
          <p:cNvSpPr>
            <a:spLocks noGrp="1"/>
          </p:cNvSpPr>
          <p:nvPr>
            <p:ph idx="1"/>
          </p:nvPr>
        </p:nvSpPr>
        <p:spPr/>
        <p:txBody>
          <a:bodyPr>
            <a:normAutofit/>
          </a:bodyPr>
          <a:lstStyle/>
          <a:p>
            <a:r>
              <a:rPr lang="en-US" dirty="0"/>
              <a:t>Patients describe them as </a:t>
            </a:r>
            <a:r>
              <a:rPr lang="en-US" dirty="0" smtClean="0"/>
              <a:t>suddenly </a:t>
            </a:r>
            <a:r>
              <a:rPr lang="en-US" dirty="0"/>
              <a:t>occurring weakness in the legs that cannot support the </a:t>
            </a:r>
            <a:r>
              <a:rPr lang="en-US" dirty="0" smtClean="0"/>
              <a:t>body </a:t>
            </a:r>
            <a:r>
              <a:rPr lang="en-US" dirty="0"/>
              <a:t>or as </a:t>
            </a:r>
            <a:r>
              <a:rPr lang="en-US" dirty="0" smtClean="0"/>
              <a:t>cutting </a:t>
            </a:r>
            <a:r>
              <a:rPr lang="en-US" dirty="0"/>
              <a:t>in the </a:t>
            </a:r>
            <a:r>
              <a:rPr lang="en-US" dirty="0" smtClean="0"/>
              <a:t>knees.</a:t>
            </a:r>
            <a:endParaRPr lang="en-US" dirty="0"/>
          </a:p>
          <a:p>
            <a:r>
              <a:rPr lang="en-US" dirty="0"/>
              <a:t>Falls occur episodically over many years.</a:t>
            </a:r>
          </a:p>
          <a:p>
            <a:r>
              <a:rPr lang="en-US" dirty="0"/>
              <a:t>This condition is benign in nature, of unknown etiology and with a normal electroencephalographic record.</a:t>
            </a:r>
          </a:p>
          <a:p>
            <a:r>
              <a:rPr lang="en-US" dirty="0"/>
              <a:t>Vascular disorders of the brain stem are a rare cause of such falls.</a:t>
            </a:r>
            <a:endParaRPr lang="sr-Latn-RS" dirty="0"/>
          </a:p>
        </p:txBody>
      </p:sp>
    </p:spTree>
    <p:extLst>
      <p:ext uri="{BB962C8B-B14F-4D97-AF65-F5344CB8AC3E}">
        <p14:creationId xmlns:p14="http://schemas.microsoft.com/office/powerpoint/2010/main" val="36846091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89607" y="1148826"/>
            <a:ext cx="9650027" cy="4400550"/>
          </a:xfrm>
          <a:prstGeom prst="rect">
            <a:avLst/>
          </a:prstGeom>
        </p:spPr>
      </p:pic>
    </p:spTree>
    <p:extLst>
      <p:ext uri="{BB962C8B-B14F-4D97-AF65-F5344CB8AC3E}">
        <p14:creationId xmlns:p14="http://schemas.microsoft.com/office/powerpoint/2010/main" val="400463518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91954" y="645222"/>
            <a:ext cx="10040644" cy="5785533"/>
          </a:xfrm>
          <a:prstGeom prst="rect">
            <a:avLst/>
          </a:prstGeom>
        </p:spPr>
      </p:pic>
    </p:spTree>
    <p:extLst>
      <p:ext uri="{BB962C8B-B14F-4D97-AF65-F5344CB8AC3E}">
        <p14:creationId xmlns:p14="http://schemas.microsoft.com/office/powerpoint/2010/main" val="18259743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7707" y="106532"/>
            <a:ext cx="12054293" cy="6179968"/>
          </a:xfrm>
          <a:prstGeom prst="rect">
            <a:avLst/>
          </a:prstGeom>
        </p:spPr>
      </p:pic>
    </p:spTree>
    <p:extLst>
      <p:ext uri="{BB962C8B-B14F-4D97-AF65-F5344CB8AC3E}">
        <p14:creationId xmlns:p14="http://schemas.microsoft.com/office/powerpoint/2010/main" val="18375460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THERAPY</a:t>
            </a:r>
            <a:endParaRPr lang="sr-Latn-RS" dirty="0"/>
          </a:p>
        </p:txBody>
      </p:sp>
      <p:sp>
        <p:nvSpPr>
          <p:cNvPr id="3" name="Content Placeholder 2"/>
          <p:cNvSpPr>
            <a:spLocks noGrp="1"/>
          </p:cNvSpPr>
          <p:nvPr>
            <p:ph idx="1"/>
          </p:nvPr>
        </p:nvSpPr>
        <p:spPr>
          <a:xfrm>
            <a:off x="1295401" y="2556931"/>
            <a:ext cx="9601196" cy="3817235"/>
          </a:xfrm>
        </p:spPr>
        <p:txBody>
          <a:bodyPr>
            <a:normAutofit fontScale="85000" lnSpcReduction="10000"/>
          </a:bodyPr>
          <a:lstStyle/>
          <a:p>
            <a:r>
              <a:rPr lang="en-US" dirty="0"/>
              <a:t>During reflex syncope or syncope caused by autonomic disorders, just taking a lying position is enough for the patient to recover.</a:t>
            </a:r>
          </a:p>
          <a:p>
            <a:r>
              <a:rPr lang="en-US" dirty="0"/>
              <a:t>Elevating the legs further increases venous flow.</a:t>
            </a:r>
          </a:p>
          <a:p>
            <a:r>
              <a:rPr lang="en-US" dirty="0"/>
              <a:t>The nature of the disorder should be explained to the patients and advice should be given to avoid situations that increase the occurrence of syncope (</a:t>
            </a:r>
            <a:r>
              <a:rPr lang="en-US" dirty="0" err="1"/>
              <a:t>eg</a:t>
            </a:r>
            <a:r>
              <a:rPr lang="en-US" dirty="0"/>
              <a:t> fluid loss, avoiding too warm places, prolonged standing, etc.).</a:t>
            </a:r>
          </a:p>
          <a:p>
            <a:r>
              <a:rPr lang="en-US" dirty="0"/>
              <a:t>Treatment to prevent new episodes is generally non-existent and relapses are common.</a:t>
            </a:r>
          </a:p>
          <a:p>
            <a:r>
              <a:rPr lang="en-US" dirty="0"/>
              <a:t>Medicines (fludrocortisone, </a:t>
            </a:r>
            <a:r>
              <a:rPr lang="en-US" dirty="0" err="1"/>
              <a:t>midodrine</a:t>
            </a:r>
            <a:r>
              <a:rPr lang="en-US" dirty="0"/>
              <a:t>, </a:t>
            </a:r>
            <a:r>
              <a:rPr lang="en-US" dirty="0" err="1"/>
              <a:t>desmopressin</a:t>
            </a:r>
            <a:r>
              <a:rPr lang="en-US" dirty="0"/>
              <a:t>, etc.) are used only if these measures are insufficient and syncope is frequent.</a:t>
            </a:r>
          </a:p>
          <a:p>
            <a:r>
              <a:rPr lang="en-US" dirty="0"/>
              <a:t> Cardiogenic syncope requires immediate diagnosis (</a:t>
            </a:r>
            <a:r>
              <a:rPr lang="en-US" dirty="0" err="1"/>
              <a:t>eg</a:t>
            </a:r>
            <a:r>
              <a:rPr lang="en-US" dirty="0"/>
              <a:t>, electrocardiogram; EKG) and treatment of the underlying cause.</a:t>
            </a:r>
            <a:endParaRPr lang="sr-Latn-RS" dirty="0"/>
          </a:p>
        </p:txBody>
      </p:sp>
    </p:spTree>
    <p:extLst>
      <p:ext uri="{BB962C8B-B14F-4D97-AF65-F5344CB8AC3E}">
        <p14:creationId xmlns:p14="http://schemas.microsoft.com/office/powerpoint/2010/main" val="28492666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Latn-CS" dirty="0" smtClean="0"/>
              <a:t/>
            </a:r>
            <a:br>
              <a:rPr lang="sr-Latn-CS" dirty="0" smtClean="0"/>
            </a:br>
            <a:r>
              <a:rPr lang="sr-Latn-CS" dirty="0"/>
              <a:t>AWAKENING</a:t>
            </a:r>
            <a:r>
              <a:rPr lang="sr-Latn-RS" dirty="0"/>
              <a:t/>
            </a:r>
            <a:br>
              <a:rPr lang="sr-Latn-RS" dirty="0"/>
            </a:br>
            <a:endParaRPr lang="sr-Latn-RS" dirty="0"/>
          </a:p>
        </p:txBody>
      </p:sp>
      <p:sp>
        <p:nvSpPr>
          <p:cNvPr id="3" name="Content Placeholder 2"/>
          <p:cNvSpPr>
            <a:spLocks noGrp="1"/>
          </p:cNvSpPr>
          <p:nvPr>
            <p:ph idx="1"/>
          </p:nvPr>
        </p:nvSpPr>
        <p:spPr/>
        <p:txBody>
          <a:bodyPr>
            <a:normAutofit fontScale="92500"/>
          </a:bodyPr>
          <a:lstStyle/>
          <a:p>
            <a:r>
              <a:rPr lang="en-US" b="1" i="1" dirty="0"/>
              <a:t>quantitative consciousness</a:t>
            </a:r>
            <a:r>
              <a:rPr lang="en-US" dirty="0"/>
              <a:t>, the degree of which under normal circumstances changes according to the circadian rhythm from maximum alertness to deep sleep.</a:t>
            </a:r>
          </a:p>
          <a:p>
            <a:r>
              <a:rPr lang="en-US" dirty="0"/>
              <a:t>Wakefulness reflects the functioning of the activating reticular system of the brainstem and diencephalon, which is diffusely projected to the cerebral cortex via the thalamic relay nuclei.</a:t>
            </a:r>
          </a:p>
          <a:p>
            <a:r>
              <a:rPr lang="en-US" dirty="0"/>
              <a:t>Transient, usually short-term losses or disorders of consciousness can be caused by disorders of brain perfusion (syncope), </a:t>
            </a:r>
            <a:r>
              <a:rPr lang="en-US" dirty="0" smtClean="0"/>
              <a:t>seizures, </a:t>
            </a:r>
            <a:r>
              <a:rPr lang="en-US" dirty="0"/>
              <a:t>metabolic disorders, sudden increase in intracranial pressure or sleep disorders.</a:t>
            </a:r>
            <a:endParaRPr lang="sr-Latn-RS" dirty="0"/>
          </a:p>
        </p:txBody>
      </p:sp>
    </p:spTree>
    <p:extLst>
      <p:ext uri="{BB962C8B-B14F-4D97-AF65-F5344CB8AC3E}">
        <p14:creationId xmlns:p14="http://schemas.microsoft.com/office/powerpoint/2010/main" val="352861038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COMA</a:t>
            </a:r>
            <a:endParaRPr lang="sr-Latn-RS" dirty="0"/>
          </a:p>
        </p:txBody>
      </p:sp>
      <p:sp>
        <p:nvSpPr>
          <p:cNvPr id="3" name="Content Placeholder 2"/>
          <p:cNvSpPr>
            <a:spLocks noGrp="1"/>
          </p:cNvSpPr>
          <p:nvPr>
            <p:ph idx="1"/>
          </p:nvPr>
        </p:nvSpPr>
        <p:spPr>
          <a:xfrm>
            <a:off x="1295401" y="2556931"/>
            <a:ext cx="9601196" cy="3772847"/>
          </a:xfrm>
        </p:spPr>
        <p:txBody>
          <a:bodyPr>
            <a:normAutofit fontScale="77500" lnSpcReduction="20000"/>
          </a:bodyPr>
          <a:lstStyle/>
          <a:p>
            <a:r>
              <a:rPr lang="en-US" dirty="0"/>
              <a:t>The most severe disorder of consciousness, a state "similar to a dream from which the patient cannot wake up", in which there is no verbal or motor response, and no opening of the eyes.</a:t>
            </a:r>
          </a:p>
          <a:p>
            <a:r>
              <a:rPr lang="en-US" dirty="0"/>
              <a:t>We have already defined that preserved consciousness implies a permanent and normal interaction of the relatively preserved brain hemispheres and the activating reticular formation of the brain stem. Given this </a:t>
            </a:r>
            <a:r>
              <a:rPr lang="en-US" dirty="0" err="1"/>
              <a:t>pathoanatomical</a:t>
            </a:r>
            <a:r>
              <a:rPr lang="en-US" dirty="0"/>
              <a:t> and pathophysiological organization, an altered state of consciousness can occur in:</a:t>
            </a:r>
          </a:p>
          <a:p>
            <a:r>
              <a:rPr lang="en-US" dirty="0"/>
              <a:t>massive </a:t>
            </a:r>
            <a:r>
              <a:rPr lang="en-US" dirty="0" err="1"/>
              <a:t>supratentorial</a:t>
            </a:r>
            <a:r>
              <a:rPr lang="en-US" dirty="0"/>
              <a:t> lesions </a:t>
            </a:r>
            <a:r>
              <a:rPr lang="en-US" dirty="0" err="1"/>
              <a:t>ie</a:t>
            </a:r>
            <a:r>
              <a:rPr lang="en-US" dirty="0"/>
              <a:t>. damage to the cerebral hemispheres. In this case, impairment of consciousness may occur, with preserved alertness, when the so-called vegetative state (</a:t>
            </a:r>
            <a:r>
              <a:rPr lang="en-US" dirty="0" err="1"/>
              <a:t>eg</a:t>
            </a:r>
            <a:r>
              <a:rPr lang="en-US" dirty="0"/>
              <a:t> as a result of anoxic encephalopathy after cardiac arrest).</a:t>
            </a:r>
          </a:p>
          <a:p>
            <a:r>
              <a:rPr lang="en-US" dirty="0"/>
              <a:t>Sub- or </a:t>
            </a:r>
            <a:r>
              <a:rPr lang="en-US" dirty="0" err="1"/>
              <a:t>infratentorial</a:t>
            </a:r>
            <a:r>
              <a:rPr lang="en-US" dirty="0"/>
              <a:t> lesions, i.e. direct or indirect (herniation of brain tissue) damage to the brain stem;</a:t>
            </a:r>
          </a:p>
          <a:p>
            <a:r>
              <a:rPr lang="en-US" dirty="0"/>
              <a:t>massive damage to the brain as a whole.</a:t>
            </a:r>
            <a:endParaRPr lang="sr-Latn-RS" b="1" dirty="0"/>
          </a:p>
        </p:txBody>
      </p:sp>
    </p:spTree>
    <p:extLst>
      <p:ext uri="{BB962C8B-B14F-4D97-AF65-F5344CB8AC3E}">
        <p14:creationId xmlns:p14="http://schemas.microsoft.com/office/powerpoint/2010/main" val="280094576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COMA</a:t>
            </a:r>
            <a:endParaRPr lang="sr-Latn-RS" dirty="0"/>
          </a:p>
        </p:txBody>
      </p:sp>
      <p:sp>
        <p:nvSpPr>
          <p:cNvPr id="3" name="Content Placeholder 2"/>
          <p:cNvSpPr>
            <a:spLocks noGrp="1"/>
          </p:cNvSpPr>
          <p:nvPr>
            <p:ph idx="1"/>
          </p:nvPr>
        </p:nvSpPr>
        <p:spPr/>
        <p:txBody>
          <a:bodyPr>
            <a:normAutofit fontScale="92500" lnSpcReduction="10000"/>
          </a:bodyPr>
          <a:lstStyle/>
          <a:p>
            <a:r>
              <a:rPr lang="en-US" dirty="0"/>
              <a:t>The basic mechanisms in all conditions that lead to altered consciousness, whether they are primary brain diseases or secondary consequences of metabolic dysfunctions or systemic diseases, are disturbed blood flow in the brain (anoxic encephalopathy, cerebrovascular diseases) or disturbed neuronal metabolism (hyper- and hypoglycemia, uremia, vitamin deficiency, endocrine diseases, electrolyte disorders, etc.).</a:t>
            </a:r>
          </a:p>
          <a:p>
            <a:r>
              <a:rPr lang="en-US" dirty="0"/>
              <a:t>Therefore, coma is always a symptom of a disease!</a:t>
            </a:r>
          </a:p>
          <a:p>
            <a:r>
              <a:rPr lang="en-US" dirty="0"/>
              <a:t> The causes are brain diseases in 1/3 of patients, and systemic diseases in the remaining 2/3</a:t>
            </a:r>
            <a:endParaRPr lang="sr-Latn-RS" b="1" dirty="0"/>
          </a:p>
        </p:txBody>
      </p:sp>
    </p:spTree>
    <p:extLst>
      <p:ext uri="{BB962C8B-B14F-4D97-AF65-F5344CB8AC3E}">
        <p14:creationId xmlns:p14="http://schemas.microsoft.com/office/powerpoint/2010/main" val="28513220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57225" y="447675"/>
            <a:ext cx="10877550" cy="5962650"/>
          </a:xfrm>
          <a:prstGeom prst="rect">
            <a:avLst/>
          </a:prstGeom>
        </p:spPr>
      </p:pic>
    </p:spTree>
    <p:extLst>
      <p:ext uri="{BB962C8B-B14F-4D97-AF65-F5344CB8AC3E}">
        <p14:creationId xmlns:p14="http://schemas.microsoft.com/office/powerpoint/2010/main" val="28903498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smtClean="0"/>
              <a:t>ANAMNESTI</a:t>
            </a:r>
            <a:r>
              <a:rPr lang="en-US" dirty="0" smtClean="0"/>
              <a:t>C DATA</a:t>
            </a:r>
            <a:endParaRPr lang="sr-Latn-RS" dirty="0"/>
          </a:p>
        </p:txBody>
      </p:sp>
      <p:sp>
        <p:nvSpPr>
          <p:cNvPr id="3" name="Content Placeholder 2"/>
          <p:cNvSpPr>
            <a:spLocks noGrp="1"/>
          </p:cNvSpPr>
          <p:nvPr>
            <p:ph idx="1"/>
          </p:nvPr>
        </p:nvSpPr>
        <p:spPr>
          <a:xfrm>
            <a:off x="1295401" y="2556932"/>
            <a:ext cx="9601196" cy="3737336"/>
          </a:xfrm>
        </p:spPr>
        <p:txBody>
          <a:bodyPr>
            <a:normAutofit fontScale="85000" lnSpcReduction="10000"/>
          </a:bodyPr>
          <a:lstStyle/>
          <a:p>
            <a:r>
              <a:rPr lang="en-US" dirty="0"/>
              <a:t>Data on the circumstances and manner of occurrence of coma are particularly important:</a:t>
            </a:r>
          </a:p>
          <a:p>
            <a:r>
              <a:rPr lang="en-US" dirty="0"/>
              <a:t>a) sudden onset indicates a vascular etiology, primarily a stroke in the area of ​​the brain stem or subarachnoid hemorrhage;</a:t>
            </a:r>
          </a:p>
          <a:p>
            <a:r>
              <a:rPr lang="en-US" dirty="0"/>
              <a:t>b) rapid progression (from a few minutes to a few hours) of pyramidal deficit, aphasia and </a:t>
            </a:r>
            <a:r>
              <a:rPr lang="en-US" dirty="0" err="1"/>
              <a:t>hemihypesthesia</a:t>
            </a:r>
            <a:r>
              <a:rPr lang="en-US" dirty="0"/>
              <a:t>, which is characteristic of </a:t>
            </a:r>
            <a:r>
              <a:rPr lang="en-US" dirty="0" err="1"/>
              <a:t>intracerebral</a:t>
            </a:r>
            <a:r>
              <a:rPr lang="en-US" dirty="0"/>
              <a:t> hemorrhages;</a:t>
            </a:r>
          </a:p>
          <a:p>
            <a:r>
              <a:rPr lang="en-US" dirty="0"/>
              <a:t>c) when neurological problems (headaches, psychological changes, pyramidal deficit, etc.) precede the development of several days or weeks, a brain tumor, chronic subdural hematoma or brain abscess should be suspected (the most common febrile condition);</a:t>
            </a:r>
          </a:p>
          <a:p>
            <a:r>
              <a:rPr lang="en-US" dirty="0"/>
              <a:t>d) coma preceded by a confused or delirious state, without signs of lateralization, is most often the result of metabolic disorders.</a:t>
            </a:r>
            <a:endParaRPr lang="sr-Latn-RS" dirty="0"/>
          </a:p>
        </p:txBody>
      </p:sp>
    </p:spTree>
    <p:extLst>
      <p:ext uri="{BB962C8B-B14F-4D97-AF65-F5344CB8AC3E}">
        <p14:creationId xmlns:p14="http://schemas.microsoft.com/office/powerpoint/2010/main" val="7556727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SOMATIC EXAMINATION</a:t>
            </a:r>
          </a:p>
        </p:txBody>
      </p:sp>
      <p:sp>
        <p:nvSpPr>
          <p:cNvPr id="3" name="Content Placeholder 2"/>
          <p:cNvSpPr>
            <a:spLocks noGrp="1"/>
          </p:cNvSpPr>
          <p:nvPr>
            <p:ph idx="1"/>
          </p:nvPr>
        </p:nvSpPr>
        <p:spPr/>
        <p:txBody>
          <a:bodyPr>
            <a:normAutofit fontScale="70000" lnSpcReduction="20000"/>
          </a:bodyPr>
          <a:lstStyle/>
          <a:p>
            <a:r>
              <a:rPr lang="en-US" sz="2900" dirty="0"/>
              <a:t>Inspection can reveal signs of head trauma.</a:t>
            </a:r>
          </a:p>
          <a:p>
            <a:r>
              <a:rPr lang="en-US" sz="2900" dirty="0"/>
              <a:t>Indirect signs are e.g. </a:t>
            </a:r>
            <a:r>
              <a:rPr lang="en-US" sz="2900" dirty="0" err="1"/>
              <a:t>periorbital</a:t>
            </a:r>
            <a:r>
              <a:rPr lang="en-US" sz="2900" dirty="0"/>
              <a:t> hematomas (in the form of glasses) or </a:t>
            </a:r>
            <a:r>
              <a:rPr lang="en-US" sz="2900" dirty="0" err="1"/>
              <a:t>retroauricular</a:t>
            </a:r>
            <a:r>
              <a:rPr lang="en-US" sz="2900" dirty="0"/>
              <a:t> hematomas that indicate a fracture of the bones of the base of the skull or rhinorrhea and </a:t>
            </a:r>
            <a:r>
              <a:rPr lang="en-US" sz="2900" dirty="0" err="1"/>
              <a:t>otorrhea</a:t>
            </a:r>
            <a:r>
              <a:rPr lang="en-US" sz="2900" dirty="0"/>
              <a:t> (discharge of cerebrospinal fluid from the nose and ears). CSF has a higher content of glucose and chloride than nasal secretions, which is important for distinguishing them!</a:t>
            </a:r>
          </a:p>
          <a:p>
            <a:r>
              <a:rPr lang="en-US" sz="2900" dirty="0"/>
              <a:t>Skin inspection can reveal </a:t>
            </a:r>
            <a:r>
              <a:rPr lang="en-US" sz="2900" b="1" dirty="0"/>
              <a:t>pallo</a:t>
            </a:r>
            <a:r>
              <a:rPr lang="en-US" sz="2900" dirty="0"/>
              <a:t>r in shock and hypoglycemia</a:t>
            </a:r>
            <a:r>
              <a:rPr lang="en-US" sz="2900" b="1" dirty="0"/>
              <a:t>, blushing </a:t>
            </a:r>
            <a:r>
              <a:rPr lang="en-US" sz="2900" dirty="0"/>
              <a:t>in CO poisoning or </a:t>
            </a:r>
            <a:r>
              <a:rPr lang="en-US" sz="2900" dirty="0" err="1"/>
              <a:t>intracerebral</a:t>
            </a:r>
            <a:r>
              <a:rPr lang="en-US" sz="2900" dirty="0"/>
              <a:t> hemorrhage, </a:t>
            </a:r>
            <a:r>
              <a:rPr lang="en-US" sz="2900" b="1" dirty="0"/>
              <a:t>cyanosis </a:t>
            </a:r>
            <a:r>
              <a:rPr lang="en-US" sz="2900" dirty="0"/>
              <a:t>in global hypoxia, jaundice in liver disease, ethylic </a:t>
            </a:r>
            <a:r>
              <a:rPr lang="en-US" sz="2900" dirty="0" err="1"/>
              <a:t>facies</a:t>
            </a:r>
            <a:r>
              <a:rPr lang="en-US" sz="2900" dirty="0"/>
              <a:t> in alcoholics, needle puncture marks along veins in drug addicts, etc.</a:t>
            </a:r>
          </a:p>
          <a:p>
            <a:r>
              <a:rPr lang="en-US" sz="2900" dirty="0"/>
              <a:t>BREATHING. The patency of the respiratory tract and the quality of breathing is of key importance in coma and requires immediate correction if it is inadequate.</a:t>
            </a:r>
            <a:endParaRPr lang="sr-Latn-RS" dirty="0"/>
          </a:p>
        </p:txBody>
      </p:sp>
      <p:pic>
        <p:nvPicPr>
          <p:cNvPr id="4" name="Picture 3"/>
          <p:cNvPicPr>
            <a:picLocks noChangeAspect="1"/>
          </p:cNvPicPr>
          <p:nvPr/>
        </p:nvPicPr>
        <p:blipFill>
          <a:blip r:embed="rId2"/>
          <a:stretch>
            <a:fillRect/>
          </a:stretch>
        </p:blipFill>
        <p:spPr>
          <a:xfrm>
            <a:off x="9671528" y="711199"/>
            <a:ext cx="1762125" cy="971550"/>
          </a:xfrm>
          <a:prstGeom prst="rect">
            <a:avLst/>
          </a:prstGeom>
        </p:spPr>
      </p:pic>
    </p:spTree>
    <p:extLst>
      <p:ext uri="{BB962C8B-B14F-4D97-AF65-F5344CB8AC3E}">
        <p14:creationId xmlns:p14="http://schemas.microsoft.com/office/powerpoint/2010/main" val="19302500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SOMATIC EXAMINATION</a:t>
            </a:r>
          </a:p>
        </p:txBody>
      </p:sp>
      <p:sp>
        <p:nvSpPr>
          <p:cNvPr id="3" name="Content Placeholder 2"/>
          <p:cNvSpPr>
            <a:spLocks noGrp="1"/>
          </p:cNvSpPr>
          <p:nvPr>
            <p:ph idx="1"/>
          </p:nvPr>
        </p:nvSpPr>
        <p:spPr/>
        <p:txBody>
          <a:bodyPr>
            <a:normAutofit fontScale="70000" lnSpcReduction="20000"/>
          </a:bodyPr>
          <a:lstStyle/>
          <a:p>
            <a:r>
              <a:rPr lang="en-US" sz="2900" dirty="0"/>
              <a:t>Arterial pressure and cardiac activity can show significant disturbances in the form of </a:t>
            </a:r>
            <a:r>
              <a:rPr lang="en-US" sz="2900" b="1" dirty="0"/>
              <a:t>hypertension</a:t>
            </a:r>
            <a:r>
              <a:rPr lang="en-US" sz="2900" dirty="0"/>
              <a:t> (cerebral hemorrhage, hypertensive encephalopathy), </a:t>
            </a:r>
            <a:r>
              <a:rPr lang="en-US" sz="2900" b="1" dirty="0"/>
              <a:t>hypotension</a:t>
            </a:r>
            <a:r>
              <a:rPr lang="en-US" sz="2900" dirty="0"/>
              <a:t> (shock state) and </a:t>
            </a:r>
            <a:r>
              <a:rPr lang="en-US" sz="2900" b="1" dirty="0"/>
              <a:t>rhythm disturbances </a:t>
            </a:r>
            <a:r>
              <a:rPr lang="en-US" sz="2900" dirty="0"/>
              <a:t>(cause of hypoxia, stroke, etc.)</a:t>
            </a:r>
          </a:p>
          <a:p>
            <a:r>
              <a:rPr lang="en-US" sz="2900" b="1" dirty="0"/>
              <a:t>Positive meningeal signs </a:t>
            </a:r>
            <a:r>
              <a:rPr lang="en-US" sz="2900" dirty="0"/>
              <a:t>indicate meningitis, </a:t>
            </a:r>
            <a:r>
              <a:rPr lang="en-US" sz="2900" dirty="0" err="1"/>
              <a:t>meningoencephalitis</a:t>
            </a:r>
            <a:r>
              <a:rPr lang="en-US" sz="2900" dirty="0"/>
              <a:t>, subarachnoid or </a:t>
            </a:r>
            <a:r>
              <a:rPr lang="en-US" sz="2900" dirty="0" err="1"/>
              <a:t>intracerebral</a:t>
            </a:r>
            <a:r>
              <a:rPr lang="en-US" sz="2900" dirty="0"/>
              <a:t> hemorrhages with penetration into the subarachnoid space.</a:t>
            </a:r>
          </a:p>
          <a:p>
            <a:r>
              <a:rPr lang="en-US" sz="2900" dirty="0"/>
              <a:t>Head and eye position. When the hemisphere is damaged, there is a conjugate deviation of the eyes (and head) towards the damaged side, </a:t>
            </a:r>
            <a:r>
              <a:rPr lang="en-US" sz="2900" b="1" dirty="0"/>
              <a:t>the opposite of hemiplegia </a:t>
            </a:r>
            <a:r>
              <a:rPr lang="en-US" sz="2900" dirty="0"/>
              <a:t>(the patient looks at his own focal point).</a:t>
            </a:r>
          </a:p>
          <a:p>
            <a:r>
              <a:rPr lang="en-US" sz="2900" dirty="0"/>
              <a:t>With unilateral damage to the pons, the </a:t>
            </a:r>
            <a:r>
              <a:rPr lang="en-US" sz="2900" b="1" dirty="0"/>
              <a:t>gaze deviates to the opposite side </a:t>
            </a:r>
            <a:r>
              <a:rPr lang="en-US" sz="2900" dirty="0"/>
              <a:t>from the focal point.</a:t>
            </a:r>
            <a:endParaRPr lang="sr-Latn-RS" dirty="0"/>
          </a:p>
        </p:txBody>
      </p:sp>
    </p:spTree>
    <p:extLst>
      <p:ext uri="{BB962C8B-B14F-4D97-AF65-F5344CB8AC3E}">
        <p14:creationId xmlns:p14="http://schemas.microsoft.com/office/powerpoint/2010/main" val="4063613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SOMATIC EXAMINATION</a:t>
            </a:r>
          </a:p>
        </p:txBody>
      </p:sp>
      <p:sp>
        <p:nvSpPr>
          <p:cNvPr id="3" name="Content Placeholder 2"/>
          <p:cNvSpPr>
            <a:spLocks noGrp="1"/>
          </p:cNvSpPr>
          <p:nvPr>
            <p:ph idx="1"/>
          </p:nvPr>
        </p:nvSpPr>
        <p:spPr/>
        <p:txBody>
          <a:bodyPr>
            <a:normAutofit fontScale="92500"/>
          </a:bodyPr>
          <a:lstStyle/>
          <a:p>
            <a:r>
              <a:rPr lang="en-US" dirty="0"/>
              <a:t>Fundus examination. The finding of </a:t>
            </a:r>
            <a:r>
              <a:rPr lang="en-US" b="1" dirty="0"/>
              <a:t>edema of the papilla </a:t>
            </a:r>
            <a:r>
              <a:rPr lang="en-US" dirty="0"/>
              <a:t>of the optic nerve indicates serious suffering of the brain, the need for intensive anti-edematous therapy and at the same time represents a relative contraindication for lumbar puncture (due to possible entrapment of brain tissue). Retinal hemorrhages most often occur in patients with subarachnoid hemorrhage.</a:t>
            </a:r>
          </a:p>
          <a:p>
            <a:r>
              <a:rPr lang="en-US" dirty="0"/>
              <a:t>Examination of the pupils. </a:t>
            </a:r>
            <a:r>
              <a:rPr lang="en-US" b="1" dirty="0"/>
              <a:t>Normal siz</a:t>
            </a:r>
            <a:r>
              <a:rPr lang="en-US" dirty="0"/>
              <a:t>e and reactivity of the pupils is a sign of preserved integrity of visual afferent, as well as sympathetic and parasympathetic efferent pathways. However, certain </a:t>
            </a:r>
            <a:r>
              <a:rPr lang="en-US" b="1" dirty="0"/>
              <a:t>abnormalities in their size </a:t>
            </a:r>
            <a:r>
              <a:rPr lang="en-US" dirty="0"/>
              <a:t>and reaction to light in comatose patients also have localization significance</a:t>
            </a:r>
            <a:endParaRPr lang="sr-Latn-RS" dirty="0"/>
          </a:p>
        </p:txBody>
      </p:sp>
    </p:spTree>
    <p:extLst>
      <p:ext uri="{BB962C8B-B14F-4D97-AF65-F5344CB8AC3E}">
        <p14:creationId xmlns:p14="http://schemas.microsoft.com/office/powerpoint/2010/main" val="180088087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SOMATIC EXAMINATION</a:t>
            </a:r>
          </a:p>
        </p:txBody>
      </p:sp>
      <p:sp>
        <p:nvSpPr>
          <p:cNvPr id="3" name="Content Placeholder 2"/>
          <p:cNvSpPr>
            <a:spLocks noGrp="1"/>
          </p:cNvSpPr>
          <p:nvPr>
            <p:ph idx="1"/>
          </p:nvPr>
        </p:nvSpPr>
        <p:spPr/>
        <p:txBody>
          <a:bodyPr>
            <a:normAutofit fontScale="77500" lnSpcReduction="20000"/>
          </a:bodyPr>
          <a:lstStyle/>
          <a:p>
            <a:r>
              <a:rPr lang="en-US" b="1" dirty="0"/>
              <a:t>The </a:t>
            </a:r>
            <a:r>
              <a:rPr lang="en-US" b="1" dirty="0" err="1"/>
              <a:t>oculocephalic</a:t>
            </a:r>
            <a:r>
              <a:rPr lang="en-US" b="1" dirty="0"/>
              <a:t> reflex or doll's eye reflex </a:t>
            </a:r>
            <a:r>
              <a:rPr lang="en-US" dirty="0"/>
              <a:t>is performed by quickly passively turning the patient's head to one side, then to the other side, as well as passively flexing and then extending, thereby stimulating the vestibular system and neck proprioceptors.</a:t>
            </a:r>
          </a:p>
          <a:p>
            <a:r>
              <a:rPr lang="en-US" dirty="0"/>
              <a:t>The answer in a comatose patient can be a conjugate deviation of the eyes in the direction opposite to the turning of the head (doll's eyes phenomenon), which means that the connections between the vestibular and oculogyric nuclei are preserved, i.e. that the function of the brain stem is normal, and that the probable cause of coma in such a patient is bilateral damage to the hemispheres</a:t>
            </a:r>
            <a:r>
              <a:rPr lang="en-US" dirty="0" smtClean="0"/>
              <a:t>.</a:t>
            </a:r>
          </a:p>
          <a:p>
            <a:pPr marL="0" indent="0">
              <a:buNone/>
            </a:pPr>
            <a:endParaRPr lang="en-US" dirty="0"/>
          </a:p>
          <a:p>
            <a:r>
              <a:rPr lang="en-US" dirty="0"/>
              <a:t>Immobile, fixed, </a:t>
            </a:r>
            <a:r>
              <a:rPr lang="en-US" dirty="0" err="1"/>
              <a:t>medioponed</a:t>
            </a:r>
            <a:r>
              <a:rPr lang="en-US" dirty="0"/>
              <a:t> bulbs despite the described movements indicate damage to the brain stem. When performing this reflex, it is necessary to exclude the possibility of trauma to the cervical spine beforehand.</a:t>
            </a:r>
            <a:endParaRPr lang="sr-Latn-RS" dirty="0"/>
          </a:p>
        </p:txBody>
      </p:sp>
    </p:spTree>
    <p:extLst>
      <p:ext uri="{BB962C8B-B14F-4D97-AF65-F5344CB8AC3E}">
        <p14:creationId xmlns:p14="http://schemas.microsoft.com/office/powerpoint/2010/main" val="110843058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r-Latn-RS"/>
          </a:p>
        </p:txBody>
      </p:sp>
      <p:sp>
        <p:nvSpPr>
          <p:cNvPr id="3" name="Content Placeholder 2"/>
          <p:cNvSpPr>
            <a:spLocks noGrp="1"/>
          </p:cNvSpPr>
          <p:nvPr>
            <p:ph idx="1"/>
          </p:nvPr>
        </p:nvSpPr>
        <p:spPr/>
        <p:txBody>
          <a:bodyPr/>
          <a:lstStyle/>
          <a:p>
            <a:endParaRPr lang="sr-Latn-RS"/>
          </a:p>
        </p:txBody>
      </p:sp>
      <p:pic>
        <p:nvPicPr>
          <p:cNvPr id="10242" name="Picture 2" descr="Reflex Eye Movements (Doll's Eyes and Caloric Testing) | SpringerLin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7120" y="230819"/>
            <a:ext cx="7535209" cy="65428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833368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SOMATIC EXAMINATION</a:t>
            </a:r>
          </a:p>
        </p:txBody>
      </p:sp>
      <p:sp>
        <p:nvSpPr>
          <p:cNvPr id="3" name="Content Placeholder 2"/>
          <p:cNvSpPr>
            <a:spLocks noGrp="1"/>
          </p:cNvSpPr>
          <p:nvPr>
            <p:ph idx="1"/>
          </p:nvPr>
        </p:nvSpPr>
        <p:spPr/>
        <p:txBody>
          <a:bodyPr>
            <a:normAutofit fontScale="85000" lnSpcReduction="10000"/>
          </a:bodyPr>
          <a:lstStyle/>
          <a:p>
            <a:r>
              <a:rPr lang="en-US" b="1" dirty="0"/>
              <a:t>The caloric test </a:t>
            </a:r>
            <a:r>
              <a:rPr lang="en-US" dirty="0"/>
              <a:t>is performed by placing the patient's head at an angle of 30-60, thereby placing the lateral semicircular canal in a vertical position, and then 30-100 ml of cold water is poured into the external ear canal.</a:t>
            </a:r>
          </a:p>
          <a:p>
            <a:r>
              <a:rPr lang="en-US" dirty="0"/>
              <a:t>First, it is checked whether the eardrum is preserved and whether the ear canal is open.</a:t>
            </a:r>
          </a:p>
          <a:p>
            <a:r>
              <a:rPr lang="en-US" dirty="0"/>
              <a:t> After 3-5 minutes, the same procedure is repeated on the opposite side. Normally, when brainstem structures are preserved, </a:t>
            </a:r>
            <a:r>
              <a:rPr lang="en-US" dirty="0" err="1"/>
              <a:t>nystagmus</a:t>
            </a:r>
            <a:r>
              <a:rPr lang="en-US" dirty="0"/>
              <a:t> is obtained with a fast component in the direction opposite to the stimulated ear (slow component in the direction of the stimulated ear). In the case of hot water injection, the </a:t>
            </a:r>
            <a:r>
              <a:rPr lang="en-US" dirty="0" err="1"/>
              <a:t>nystagmus</a:t>
            </a:r>
            <a:r>
              <a:rPr lang="en-US" dirty="0"/>
              <a:t> components are opposite.</a:t>
            </a:r>
          </a:p>
          <a:p>
            <a:r>
              <a:rPr lang="en-US" dirty="0"/>
              <a:t>If this response is absent on one or both sides, there is an </a:t>
            </a:r>
            <a:r>
              <a:rPr lang="en-US" dirty="0" err="1"/>
              <a:t>ipsilateral</a:t>
            </a:r>
            <a:r>
              <a:rPr lang="en-US" dirty="0"/>
              <a:t> brainstem or labyrinth lesion.</a:t>
            </a:r>
            <a:endParaRPr lang="sr-Latn-RS" dirty="0"/>
          </a:p>
        </p:txBody>
      </p:sp>
    </p:spTree>
    <p:extLst>
      <p:ext uri="{BB962C8B-B14F-4D97-AF65-F5344CB8AC3E}">
        <p14:creationId xmlns:p14="http://schemas.microsoft.com/office/powerpoint/2010/main" val="24656841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r-Latn-RS"/>
          </a:p>
        </p:txBody>
      </p:sp>
      <p:sp>
        <p:nvSpPr>
          <p:cNvPr id="3" name="Content Placeholder 2"/>
          <p:cNvSpPr>
            <a:spLocks noGrp="1"/>
          </p:cNvSpPr>
          <p:nvPr>
            <p:ph idx="1"/>
          </p:nvPr>
        </p:nvSpPr>
        <p:spPr>
          <a:xfrm>
            <a:off x="1295401" y="2556932"/>
            <a:ext cx="3312110" cy="3318936"/>
          </a:xfrm>
        </p:spPr>
        <p:txBody>
          <a:bodyPr/>
          <a:lstStyle/>
          <a:p>
            <a:r>
              <a:rPr lang="en-US" dirty="0"/>
              <a:t>Therefore, the cerebral cortex and the reticular formation of the brainstem are key brain structures for maintaining the conscious state.</a:t>
            </a:r>
            <a:endParaRPr lang="sr-Latn-R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567" y="2811991"/>
            <a:ext cx="5359777" cy="2808818"/>
          </a:xfrm>
          <a:prstGeom prst="rect">
            <a:avLst/>
          </a:prstGeom>
        </p:spPr>
      </p:pic>
    </p:spTree>
    <p:extLst>
      <p:ext uri="{BB962C8B-B14F-4D97-AF65-F5344CB8AC3E}">
        <p14:creationId xmlns:p14="http://schemas.microsoft.com/office/powerpoint/2010/main" val="9556348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upload.wikimedia.org/wikipedia/commons/5/5e/Reflexo_Vest%C3%ADbulo_Cal%C3%B3ric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416" y="1404579"/>
            <a:ext cx="5463990" cy="405964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stretch>
            <a:fillRect/>
          </a:stretch>
        </p:blipFill>
        <p:spPr>
          <a:xfrm>
            <a:off x="6143348" y="2100900"/>
            <a:ext cx="5143500" cy="2667000"/>
          </a:xfrm>
          <a:prstGeom prst="rect">
            <a:avLst/>
          </a:prstGeom>
        </p:spPr>
      </p:pic>
    </p:spTree>
    <p:extLst>
      <p:ext uri="{BB962C8B-B14F-4D97-AF65-F5344CB8AC3E}">
        <p14:creationId xmlns:p14="http://schemas.microsoft.com/office/powerpoint/2010/main" val="15313819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SOMATIC EXAMINATION</a:t>
            </a:r>
          </a:p>
        </p:txBody>
      </p:sp>
      <p:sp>
        <p:nvSpPr>
          <p:cNvPr id="3" name="Content Placeholder 2"/>
          <p:cNvSpPr>
            <a:spLocks noGrp="1"/>
          </p:cNvSpPr>
          <p:nvPr>
            <p:ph idx="1"/>
          </p:nvPr>
        </p:nvSpPr>
        <p:spPr/>
        <p:txBody>
          <a:bodyPr>
            <a:normAutofit fontScale="92500"/>
          </a:bodyPr>
          <a:lstStyle/>
          <a:p>
            <a:r>
              <a:rPr lang="en-US" b="1" dirty="0"/>
              <a:t>Spontaneou</a:t>
            </a:r>
            <a:r>
              <a:rPr lang="en-US" dirty="0"/>
              <a:t>s motor response (extremity mobility) in comatose patients may be completely absent.</a:t>
            </a:r>
          </a:p>
          <a:p>
            <a:r>
              <a:rPr lang="en-US" dirty="0"/>
              <a:t>If there is </a:t>
            </a:r>
            <a:r>
              <a:rPr lang="en-US" b="1" dirty="0"/>
              <a:t>no movement </a:t>
            </a:r>
            <a:r>
              <a:rPr lang="en-US" dirty="0"/>
              <a:t>on only one side or the movements are clearly asymmetric, it is likely hemiplegia/hemiparesis as a sign of structural brain damage.</a:t>
            </a:r>
          </a:p>
          <a:p>
            <a:r>
              <a:rPr lang="en-US" dirty="0"/>
              <a:t> Epileptic movements can be generalized tonic-</a:t>
            </a:r>
            <a:r>
              <a:rPr lang="en-US" dirty="0" err="1"/>
              <a:t>clonic</a:t>
            </a:r>
            <a:r>
              <a:rPr lang="en-US" dirty="0"/>
              <a:t>, when they have no localization significance, or focal, when they have localization significance.</a:t>
            </a:r>
          </a:p>
          <a:p>
            <a:r>
              <a:rPr lang="en-US" dirty="0"/>
              <a:t>Myoclonic jerks (</a:t>
            </a:r>
            <a:r>
              <a:rPr lang="en-US" dirty="0" err="1"/>
              <a:t>myoclonisms</a:t>
            </a:r>
            <a:r>
              <a:rPr lang="en-US" dirty="0"/>
              <a:t>) are </a:t>
            </a:r>
            <a:r>
              <a:rPr lang="en-US" b="1" dirty="0"/>
              <a:t>most often a sign of metabolic </a:t>
            </a:r>
            <a:r>
              <a:rPr lang="en-US" b="1" dirty="0" err="1"/>
              <a:t>encephalopathies</a:t>
            </a:r>
            <a:r>
              <a:rPr lang="en-US" b="1" dirty="0"/>
              <a:t>.</a:t>
            </a:r>
            <a:endParaRPr lang="sr-Latn-RS" b="1" dirty="0"/>
          </a:p>
        </p:txBody>
      </p:sp>
    </p:spTree>
    <p:extLst>
      <p:ext uri="{BB962C8B-B14F-4D97-AF65-F5344CB8AC3E}">
        <p14:creationId xmlns:p14="http://schemas.microsoft.com/office/powerpoint/2010/main" val="324493932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SOMATIC EXAMINATION</a:t>
            </a:r>
          </a:p>
        </p:txBody>
      </p:sp>
      <p:sp>
        <p:nvSpPr>
          <p:cNvPr id="3" name="Content Placeholder 2"/>
          <p:cNvSpPr>
            <a:spLocks noGrp="1"/>
          </p:cNvSpPr>
          <p:nvPr>
            <p:ph idx="1"/>
          </p:nvPr>
        </p:nvSpPr>
        <p:spPr>
          <a:xfrm>
            <a:off x="1295401" y="2556932"/>
            <a:ext cx="5469383" cy="3675192"/>
          </a:xfrm>
        </p:spPr>
        <p:txBody>
          <a:bodyPr>
            <a:normAutofit fontScale="92500" lnSpcReduction="20000"/>
          </a:bodyPr>
          <a:lstStyle/>
          <a:p>
            <a:r>
              <a:rPr lang="en-US" dirty="0"/>
              <a:t>If the body position of a comatose patient resembles the normal position a person takes during sleep, this is a good prognostic sign.</a:t>
            </a:r>
          </a:p>
          <a:p>
            <a:r>
              <a:rPr lang="en-US" dirty="0"/>
              <a:t> On the other hand, </a:t>
            </a:r>
            <a:r>
              <a:rPr lang="en-US" b="1" dirty="0"/>
              <a:t>the decortication position</a:t>
            </a:r>
            <a:r>
              <a:rPr lang="en-US" dirty="0"/>
              <a:t> includes adduction of the arms with flexion and </a:t>
            </a:r>
            <a:r>
              <a:rPr lang="en-US" dirty="0" err="1"/>
              <a:t>hyperpronation</a:t>
            </a:r>
            <a:r>
              <a:rPr lang="en-US" dirty="0"/>
              <a:t> of the forearms and hands with extension of the legs.</a:t>
            </a:r>
          </a:p>
          <a:p>
            <a:r>
              <a:rPr lang="en-US" dirty="0"/>
              <a:t>It is usually a sign of </a:t>
            </a:r>
            <a:r>
              <a:rPr lang="en-US" b="1" dirty="0" err="1"/>
              <a:t>supratentorial</a:t>
            </a:r>
            <a:r>
              <a:rPr lang="en-US" b="1" dirty="0"/>
              <a:t> damage</a:t>
            </a:r>
            <a:r>
              <a:rPr lang="en-US" dirty="0"/>
              <a:t>, deep in the hemispheres or just above the mesencephalon, and has a </a:t>
            </a:r>
            <a:r>
              <a:rPr lang="en-US" b="1" dirty="0"/>
              <a:t>better prognosis</a:t>
            </a:r>
            <a:r>
              <a:rPr lang="en-US" dirty="0"/>
              <a:t> than the </a:t>
            </a:r>
            <a:r>
              <a:rPr lang="en-US" dirty="0" err="1"/>
              <a:t>decerebrate</a:t>
            </a:r>
            <a:r>
              <a:rPr lang="en-US" dirty="0"/>
              <a:t> position.</a:t>
            </a:r>
            <a:endParaRPr lang="sr-Latn-RS" dirty="0"/>
          </a:p>
        </p:txBody>
      </p:sp>
      <p:pic>
        <p:nvPicPr>
          <p:cNvPr id="4" name="Picture 3"/>
          <p:cNvPicPr>
            <a:picLocks noChangeAspect="1"/>
          </p:cNvPicPr>
          <p:nvPr/>
        </p:nvPicPr>
        <p:blipFill>
          <a:blip r:embed="rId2"/>
          <a:stretch>
            <a:fillRect/>
          </a:stretch>
        </p:blipFill>
        <p:spPr>
          <a:xfrm>
            <a:off x="6764784" y="2556932"/>
            <a:ext cx="4676775" cy="3675192"/>
          </a:xfrm>
          <a:prstGeom prst="rect">
            <a:avLst/>
          </a:prstGeom>
        </p:spPr>
      </p:pic>
    </p:spTree>
    <p:extLst>
      <p:ext uri="{BB962C8B-B14F-4D97-AF65-F5344CB8AC3E}">
        <p14:creationId xmlns:p14="http://schemas.microsoft.com/office/powerpoint/2010/main" val="146855462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SOMATIC EXAMINATION</a:t>
            </a:r>
          </a:p>
        </p:txBody>
      </p:sp>
      <p:sp>
        <p:nvSpPr>
          <p:cNvPr id="3" name="Content Placeholder 2"/>
          <p:cNvSpPr>
            <a:spLocks noGrp="1"/>
          </p:cNvSpPr>
          <p:nvPr>
            <p:ph idx="1"/>
          </p:nvPr>
        </p:nvSpPr>
        <p:spPr>
          <a:xfrm>
            <a:off x="1295401" y="2556932"/>
            <a:ext cx="5238564" cy="3318936"/>
          </a:xfrm>
        </p:spPr>
        <p:txBody>
          <a:bodyPr>
            <a:normAutofit fontScale="92500" lnSpcReduction="20000"/>
          </a:bodyPr>
          <a:lstStyle/>
          <a:p>
            <a:r>
              <a:rPr lang="en-US" b="1" dirty="0"/>
              <a:t>The </a:t>
            </a:r>
            <a:r>
              <a:rPr lang="en-US" b="1" dirty="0" err="1"/>
              <a:t>decerebration</a:t>
            </a:r>
            <a:r>
              <a:rPr lang="en-US" b="1" dirty="0"/>
              <a:t> position </a:t>
            </a:r>
            <a:r>
              <a:rPr lang="en-US" dirty="0"/>
              <a:t>consists of extension, adduction and internal rotation of the arms, flexion of the hands and fingers, along with extension of the legs and internal rotation of the feet. Such a position is usually the result of damage to the upper part of the brain stem and </a:t>
            </a:r>
            <a:r>
              <a:rPr lang="en-US" dirty="0" smtClean="0"/>
              <a:t>diencephalon.</a:t>
            </a:r>
            <a:endParaRPr lang="en-US" dirty="0"/>
          </a:p>
          <a:p>
            <a:r>
              <a:rPr lang="en-US" dirty="0"/>
              <a:t>The patient takes these positions spontaneously or, more often, in response to painful stimuli</a:t>
            </a:r>
            <a:r>
              <a:rPr lang="sr-Latn-CS" dirty="0" smtClean="0"/>
              <a:t>.</a:t>
            </a:r>
            <a:endParaRPr lang="sr-Latn-RS" dirty="0"/>
          </a:p>
          <a:p>
            <a:endParaRPr lang="sr-Latn-RS" dirty="0"/>
          </a:p>
        </p:txBody>
      </p:sp>
      <p:pic>
        <p:nvPicPr>
          <p:cNvPr id="4" name="Picture 3"/>
          <p:cNvPicPr>
            <a:picLocks noChangeAspect="1"/>
          </p:cNvPicPr>
          <p:nvPr/>
        </p:nvPicPr>
        <p:blipFill>
          <a:blip r:embed="rId2"/>
          <a:stretch>
            <a:fillRect/>
          </a:stretch>
        </p:blipFill>
        <p:spPr>
          <a:xfrm>
            <a:off x="6784897" y="2556932"/>
            <a:ext cx="4676775" cy="3657437"/>
          </a:xfrm>
          <a:prstGeom prst="rect">
            <a:avLst/>
          </a:prstGeom>
        </p:spPr>
      </p:pic>
    </p:spTree>
    <p:extLst>
      <p:ext uri="{BB962C8B-B14F-4D97-AF65-F5344CB8AC3E}">
        <p14:creationId xmlns:p14="http://schemas.microsoft.com/office/powerpoint/2010/main" val="51054955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SOMATIC EXAMINATION</a:t>
            </a:r>
          </a:p>
        </p:txBody>
      </p:sp>
      <p:sp>
        <p:nvSpPr>
          <p:cNvPr id="3" name="Content Placeholder 2"/>
          <p:cNvSpPr>
            <a:spLocks noGrp="1"/>
          </p:cNvSpPr>
          <p:nvPr>
            <p:ph idx="1"/>
          </p:nvPr>
        </p:nvSpPr>
        <p:spPr/>
        <p:txBody>
          <a:bodyPr>
            <a:normAutofit fontScale="85000" lnSpcReduction="10000"/>
          </a:bodyPr>
          <a:lstStyle/>
          <a:p>
            <a:r>
              <a:rPr lang="en-US" dirty="0"/>
              <a:t>Upon completion of a complete neurological examination, which, in addition to the above, also includes an assessment of all reflexes that speak of the function of the brain stem (in addition to the above</a:t>
            </a:r>
            <a:r>
              <a:rPr lang="en-US" b="1" dirty="0"/>
              <a:t>, </a:t>
            </a:r>
            <a:r>
              <a:rPr lang="en-US" b="1" dirty="0" err="1"/>
              <a:t>conjunctival</a:t>
            </a:r>
            <a:r>
              <a:rPr lang="en-US" b="1" dirty="0"/>
              <a:t> and corneal reflexes, soft palate and pharyngeal reflexes, cough reflexes</a:t>
            </a:r>
            <a:r>
              <a:rPr lang="en-US" dirty="0"/>
              <a:t>), the sum of the Glasgow coma scale is determined.</a:t>
            </a:r>
          </a:p>
          <a:p>
            <a:r>
              <a:rPr lang="en-US" dirty="0"/>
              <a:t> It is obtained by evaluating eye opening, best verbal response and best motor response.</a:t>
            </a:r>
          </a:p>
          <a:p>
            <a:r>
              <a:rPr lang="en-US" dirty="0"/>
              <a:t>The </a:t>
            </a:r>
            <a:r>
              <a:rPr lang="en-US" b="1" dirty="0"/>
              <a:t>Glasgow coma </a:t>
            </a:r>
            <a:r>
              <a:rPr lang="en-US" dirty="0"/>
              <a:t>scale determines the depth of the coma, and its repeated application at different time intervals monitors eventual recovery, i.e. effect of therapy.</a:t>
            </a:r>
          </a:p>
          <a:p>
            <a:r>
              <a:rPr lang="en-US" dirty="0"/>
              <a:t>This scale also has prognostic significance: a score of 3 or 4 means a condition from which the patient very rarely recovers, except in the case of poisoning.</a:t>
            </a:r>
            <a:endParaRPr lang="sr-Latn-RS" dirty="0"/>
          </a:p>
        </p:txBody>
      </p:sp>
    </p:spTree>
    <p:extLst>
      <p:ext uri="{BB962C8B-B14F-4D97-AF65-F5344CB8AC3E}">
        <p14:creationId xmlns:p14="http://schemas.microsoft.com/office/powerpoint/2010/main" val="335928112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Glasgow Coma Scale - MEDizz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295" y="852255"/>
            <a:ext cx="11159230" cy="548196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199730" y="0"/>
            <a:ext cx="5398786" cy="523220"/>
          </a:xfrm>
          <a:prstGeom prst="rect">
            <a:avLst/>
          </a:prstGeom>
        </p:spPr>
        <p:txBody>
          <a:bodyPr wrap="none">
            <a:spAutoFit/>
          </a:bodyPr>
          <a:lstStyle/>
          <a:p>
            <a:r>
              <a:rPr lang="sr-Latn-RS" sz="2800" b="1" dirty="0" smtClean="0"/>
              <a:t>GLASGOW COMA SCALE</a:t>
            </a:r>
            <a:r>
              <a:rPr lang="en-US" sz="2800" b="1" dirty="0" smtClean="0"/>
              <a:t> (GCS)</a:t>
            </a:r>
            <a:endParaRPr lang="sr-Latn-RS" sz="2800" b="1" dirty="0"/>
          </a:p>
        </p:txBody>
      </p:sp>
    </p:spTree>
    <p:extLst>
      <p:ext uri="{BB962C8B-B14F-4D97-AF65-F5344CB8AC3E}">
        <p14:creationId xmlns:p14="http://schemas.microsoft.com/office/powerpoint/2010/main" val="269446810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DIAGNOSTIC </a:t>
            </a:r>
            <a:r>
              <a:rPr lang="en-US" sz="3600" dirty="0"/>
              <a:t>PROCEDURES AND EMERGENCY THERAPEUTIC MEASURES</a:t>
            </a:r>
            <a:endParaRPr lang="sr-Latn-RS" sz="3600" dirty="0"/>
          </a:p>
        </p:txBody>
      </p:sp>
      <p:sp>
        <p:nvSpPr>
          <p:cNvPr id="3" name="Content Placeholder 2"/>
          <p:cNvSpPr>
            <a:spLocks noGrp="1"/>
          </p:cNvSpPr>
          <p:nvPr>
            <p:ph idx="1"/>
          </p:nvPr>
        </p:nvSpPr>
        <p:spPr/>
        <p:txBody>
          <a:bodyPr/>
          <a:lstStyle/>
          <a:p>
            <a:r>
              <a:rPr lang="en-US" dirty="0"/>
              <a:t>Given that coma is a condition that most often means that the </a:t>
            </a:r>
            <a:r>
              <a:rPr lang="en-US" b="1" dirty="0"/>
              <a:t>patient's life is at risk,</a:t>
            </a:r>
            <a:r>
              <a:rPr lang="en-US" dirty="0"/>
              <a:t> it is necessary to quickly determine the cause of the altered state of consciousness, determine the degree of brain damage and undertake therapeutic procedures.</a:t>
            </a:r>
          </a:p>
          <a:p>
            <a:r>
              <a:rPr lang="en-US" dirty="0"/>
              <a:t>Also, conditions that can easily be mistaken for coma should be identified. During the examination or transport of a comatose patient, the possibility of neck trauma must be taken into account, until it is ruled out!</a:t>
            </a:r>
            <a:endParaRPr lang="sr-Latn-RS" dirty="0"/>
          </a:p>
        </p:txBody>
      </p:sp>
    </p:spTree>
    <p:extLst>
      <p:ext uri="{BB962C8B-B14F-4D97-AF65-F5344CB8AC3E}">
        <p14:creationId xmlns:p14="http://schemas.microsoft.com/office/powerpoint/2010/main" val="369060119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descr="https://static.cambridge.org/binary/version/id/urn:cambridge.org:id:binary:24887:20160429111816832-0727:01557tbl25_1.png?pub-status=liv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r-Latn-RS"/>
          </a:p>
        </p:txBody>
      </p:sp>
      <p:pic>
        <p:nvPicPr>
          <p:cNvPr id="6" name="Picture 5"/>
          <p:cNvPicPr>
            <a:picLocks noChangeAspect="1"/>
          </p:cNvPicPr>
          <p:nvPr/>
        </p:nvPicPr>
        <p:blipFill>
          <a:blip r:embed="rId2"/>
          <a:stretch>
            <a:fillRect/>
          </a:stretch>
        </p:blipFill>
        <p:spPr>
          <a:xfrm>
            <a:off x="0" y="0"/>
            <a:ext cx="12192000" cy="6820555"/>
          </a:xfrm>
          <a:prstGeom prst="rect">
            <a:avLst/>
          </a:prstGeom>
        </p:spPr>
      </p:pic>
    </p:spTree>
    <p:extLst>
      <p:ext uri="{BB962C8B-B14F-4D97-AF65-F5344CB8AC3E}">
        <p14:creationId xmlns:p14="http://schemas.microsoft.com/office/powerpoint/2010/main" val="312571230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9102" y="515692"/>
            <a:ext cx="3747117" cy="576262"/>
          </a:xfrm>
        </p:spPr>
        <p:txBody>
          <a:bodyPr/>
          <a:lstStyle/>
          <a:p>
            <a:pPr algn="ctr"/>
            <a:r>
              <a:rPr lang="sr-Latn-RS" dirty="0" smtClean="0">
                <a:solidFill>
                  <a:schemeClr val="tx1"/>
                </a:solidFill>
              </a:rPr>
              <a:t>FIRST AND IMMEDIATELY</a:t>
            </a:r>
            <a:endParaRPr lang="sr-Latn-RS" dirty="0">
              <a:solidFill>
                <a:schemeClr val="tx1"/>
              </a:solidFill>
            </a:endParaRPr>
          </a:p>
        </p:txBody>
      </p:sp>
      <p:sp>
        <p:nvSpPr>
          <p:cNvPr id="4" name="Content Placeholder 3"/>
          <p:cNvSpPr>
            <a:spLocks noGrp="1"/>
          </p:cNvSpPr>
          <p:nvPr>
            <p:ph sz="half" idx="2"/>
          </p:nvPr>
        </p:nvSpPr>
        <p:spPr>
          <a:xfrm>
            <a:off x="945383" y="1091954"/>
            <a:ext cx="3134557" cy="4783914"/>
          </a:xfrm>
          <a:solidFill>
            <a:schemeClr val="bg1"/>
          </a:solidFill>
          <a:ln>
            <a:solidFill>
              <a:schemeClr val="tx1"/>
            </a:solidFill>
          </a:ln>
        </p:spPr>
        <p:txBody>
          <a:bodyPr>
            <a:normAutofit fontScale="85000" lnSpcReduction="20000"/>
          </a:bodyPr>
          <a:lstStyle/>
          <a:p>
            <a:r>
              <a:rPr lang="en-US" dirty="0"/>
              <a:t>It is necessary to immediately ensure </a:t>
            </a:r>
            <a:r>
              <a:rPr lang="en-US" b="1" dirty="0"/>
              <a:t>adequate oxygenation and ventilation, </a:t>
            </a:r>
            <a:endParaRPr lang="en-US" b="1" dirty="0" smtClean="0"/>
          </a:p>
          <a:p>
            <a:r>
              <a:rPr lang="en-US" dirty="0" smtClean="0"/>
              <a:t>take </a:t>
            </a:r>
            <a:r>
              <a:rPr lang="en-US" dirty="0"/>
              <a:t>blood for basic biochemical analysis, give 25 g of glucose, 100 mg of </a:t>
            </a:r>
            <a:r>
              <a:rPr lang="en-US" dirty="0" err="1" smtClean="0"/>
              <a:t>tiamin</a:t>
            </a:r>
            <a:r>
              <a:rPr lang="en-US" dirty="0" smtClean="0"/>
              <a:t> </a:t>
            </a:r>
            <a:r>
              <a:rPr lang="en-US" dirty="0"/>
              <a:t>and 04 to 1.2 mg of </a:t>
            </a:r>
            <a:r>
              <a:rPr lang="en-US" dirty="0" err="1" smtClean="0"/>
              <a:t>naloxon</a:t>
            </a:r>
            <a:endParaRPr lang="en-US" dirty="0" smtClean="0"/>
          </a:p>
          <a:p>
            <a:r>
              <a:rPr lang="en-US" dirty="0" smtClean="0"/>
              <a:t>perform </a:t>
            </a:r>
            <a:r>
              <a:rPr lang="en-US" dirty="0"/>
              <a:t>a quick examination to detect </a:t>
            </a:r>
            <a:r>
              <a:rPr lang="en-US" b="1" dirty="0"/>
              <a:t>possible trauma, meningeal irritation, pupil abnormalities and epileptic </a:t>
            </a:r>
            <a:r>
              <a:rPr lang="en-US" b="1" dirty="0" smtClean="0"/>
              <a:t>seizures</a:t>
            </a:r>
          </a:p>
          <a:p>
            <a:r>
              <a:rPr lang="en-US" b="1" dirty="0" smtClean="0"/>
              <a:t>Seizure</a:t>
            </a:r>
            <a:r>
              <a:rPr lang="en-US" dirty="0" smtClean="0"/>
              <a:t> therapy</a:t>
            </a:r>
            <a:endParaRPr lang="sr-Latn-RS" dirty="0"/>
          </a:p>
        </p:txBody>
      </p:sp>
      <p:sp>
        <p:nvSpPr>
          <p:cNvPr id="8" name="Content Placeholder 3"/>
          <p:cNvSpPr>
            <a:spLocks noGrp="1"/>
          </p:cNvSpPr>
          <p:nvPr>
            <p:ph sz="half" idx="2"/>
          </p:nvPr>
        </p:nvSpPr>
        <p:spPr>
          <a:xfrm>
            <a:off x="4606223" y="1091954"/>
            <a:ext cx="3134557" cy="4783914"/>
          </a:xfrm>
          <a:solidFill>
            <a:schemeClr val="bg1"/>
          </a:solidFill>
          <a:ln>
            <a:solidFill>
              <a:schemeClr val="tx1"/>
            </a:solidFill>
          </a:ln>
        </p:spPr>
        <p:txBody>
          <a:bodyPr>
            <a:normAutofit fontScale="77500" lnSpcReduction="20000"/>
          </a:bodyPr>
          <a:lstStyle/>
          <a:p>
            <a:r>
              <a:rPr lang="en-US" dirty="0"/>
              <a:t>It is necessary to take an anamnestic history, if </a:t>
            </a:r>
            <a:r>
              <a:rPr lang="en-US" dirty="0" smtClean="0"/>
              <a:t>available</a:t>
            </a:r>
          </a:p>
          <a:p>
            <a:r>
              <a:rPr lang="en-US" dirty="0" smtClean="0"/>
              <a:t>perform </a:t>
            </a:r>
            <a:r>
              <a:rPr lang="en-US" dirty="0"/>
              <a:t>a detailed </a:t>
            </a:r>
            <a:r>
              <a:rPr lang="en-US" b="1" dirty="0"/>
              <a:t>neurological </a:t>
            </a:r>
            <a:r>
              <a:rPr lang="en-US" b="1" dirty="0" smtClean="0"/>
              <a:t>examination </a:t>
            </a:r>
          </a:p>
          <a:p>
            <a:r>
              <a:rPr lang="en-US" dirty="0" smtClean="0"/>
              <a:t>perform </a:t>
            </a:r>
            <a:r>
              <a:rPr lang="en-US" dirty="0"/>
              <a:t>a </a:t>
            </a:r>
            <a:r>
              <a:rPr lang="en-US" b="1" dirty="0"/>
              <a:t>computed tomography scan </a:t>
            </a:r>
            <a:r>
              <a:rPr lang="en-US" dirty="0"/>
              <a:t>if a structural lesion of the brain is suspected, </a:t>
            </a:r>
            <a:endParaRPr lang="en-US" dirty="0" smtClean="0"/>
          </a:p>
          <a:p>
            <a:r>
              <a:rPr lang="en-US" dirty="0" smtClean="0"/>
              <a:t>establish </a:t>
            </a:r>
            <a:r>
              <a:rPr lang="en-US" b="1" dirty="0"/>
              <a:t>two</a:t>
            </a:r>
            <a:r>
              <a:rPr lang="en-US" dirty="0"/>
              <a:t> venous </a:t>
            </a:r>
            <a:r>
              <a:rPr lang="en-US" dirty="0" smtClean="0"/>
              <a:t>lines</a:t>
            </a:r>
          </a:p>
          <a:p>
            <a:r>
              <a:rPr lang="en-US" dirty="0" smtClean="0"/>
              <a:t> </a:t>
            </a:r>
            <a:r>
              <a:rPr lang="en-US" dirty="0"/>
              <a:t>place a urinary </a:t>
            </a:r>
            <a:r>
              <a:rPr lang="en-US" dirty="0" smtClean="0"/>
              <a:t>catheter </a:t>
            </a:r>
          </a:p>
          <a:p>
            <a:r>
              <a:rPr lang="en-US" dirty="0" smtClean="0"/>
              <a:t>force </a:t>
            </a:r>
            <a:r>
              <a:rPr lang="en-US" dirty="0"/>
              <a:t>the probe and </a:t>
            </a:r>
            <a:r>
              <a:rPr lang="en-US" dirty="0" smtClean="0"/>
              <a:t>perform </a:t>
            </a:r>
            <a:r>
              <a:rPr lang="en-US" dirty="0"/>
              <a:t>a </a:t>
            </a:r>
            <a:r>
              <a:rPr lang="en-US" b="1" dirty="0"/>
              <a:t>lumbar puncture </a:t>
            </a:r>
            <a:r>
              <a:rPr lang="en-US" dirty="0"/>
              <a:t>if an infection of the central nervous system is suspected, or </a:t>
            </a:r>
            <a:r>
              <a:rPr lang="en-US" dirty="0" smtClean="0"/>
              <a:t>at SAH</a:t>
            </a:r>
            <a:endParaRPr lang="sr-Latn-RS" dirty="0"/>
          </a:p>
        </p:txBody>
      </p:sp>
      <p:sp>
        <p:nvSpPr>
          <p:cNvPr id="9" name="Content Placeholder 3"/>
          <p:cNvSpPr>
            <a:spLocks noGrp="1"/>
          </p:cNvSpPr>
          <p:nvPr>
            <p:ph sz="half" idx="2"/>
          </p:nvPr>
        </p:nvSpPr>
        <p:spPr>
          <a:xfrm>
            <a:off x="8267063" y="1091954"/>
            <a:ext cx="3134557" cy="4783914"/>
          </a:xfrm>
          <a:solidFill>
            <a:schemeClr val="bg1"/>
          </a:solidFill>
          <a:ln>
            <a:solidFill>
              <a:schemeClr val="tx1"/>
            </a:solidFill>
          </a:ln>
        </p:spPr>
        <p:txBody>
          <a:bodyPr>
            <a:normAutofit/>
          </a:bodyPr>
          <a:lstStyle/>
          <a:p>
            <a:r>
              <a:rPr lang="en-US" dirty="0"/>
              <a:t>It is necessary to perform an </a:t>
            </a:r>
            <a:r>
              <a:rPr lang="en-US" dirty="0" smtClean="0"/>
              <a:t>electrocardiogram</a:t>
            </a:r>
          </a:p>
          <a:p>
            <a:r>
              <a:rPr lang="en-US" dirty="0" smtClean="0"/>
              <a:t> </a:t>
            </a:r>
            <a:r>
              <a:rPr lang="en-US" dirty="0"/>
              <a:t>correct the acid-base imbalance and electrolyte </a:t>
            </a:r>
            <a:r>
              <a:rPr lang="en-US" dirty="0" smtClean="0"/>
              <a:t>disorder</a:t>
            </a:r>
          </a:p>
          <a:p>
            <a:r>
              <a:rPr lang="en-US" dirty="0" smtClean="0"/>
              <a:t> </a:t>
            </a:r>
            <a:r>
              <a:rPr lang="en-US" dirty="0"/>
              <a:t>perform a chest </a:t>
            </a:r>
            <a:r>
              <a:rPr lang="en-US" dirty="0" smtClean="0"/>
              <a:t>X-ray</a:t>
            </a:r>
          </a:p>
          <a:p>
            <a:r>
              <a:rPr lang="en-US" dirty="0" smtClean="0"/>
              <a:t>toxicological </a:t>
            </a:r>
            <a:r>
              <a:rPr lang="en-US" dirty="0"/>
              <a:t>tests in blood and </a:t>
            </a:r>
            <a:r>
              <a:rPr lang="en-US" dirty="0" smtClean="0"/>
              <a:t>urine</a:t>
            </a:r>
          </a:p>
          <a:p>
            <a:r>
              <a:rPr lang="en-US" dirty="0" smtClean="0"/>
              <a:t>EEG</a:t>
            </a:r>
            <a:endParaRPr lang="sr-Latn-RS" dirty="0"/>
          </a:p>
        </p:txBody>
      </p:sp>
      <p:sp>
        <p:nvSpPr>
          <p:cNvPr id="10" name="Rectangle 9"/>
          <p:cNvSpPr/>
          <p:nvPr/>
        </p:nvSpPr>
        <p:spPr>
          <a:xfrm>
            <a:off x="5360825" y="192526"/>
            <a:ext cx="1449436" cy="646331"/>
          </a:xfrm>
          <a:prstGeom prst="rect">
            <a:avLst/>
          </a:prstGeom>
        </p:spPr>
        <p:txBody>
          <a:bodyPr wrap="none">
            <a:spAutoFit/>
          </a:bodyPr>
          <a:lstStyle/>
          <a:p>
            <a:r>
              <a:rPr lang="en-US" sz="3600" dirty="0" smtClean="0"/>
              <a:t>NEXT</a:t>
            </a:r>
            <a:endParaRPr lang="sr-Latn-RS" sz="3600" dirty="0"/>
          </a:p>
        </p:txBody>
      </p:sp>
      <p:sp>
        <p:nvSpPr>
          <p:cNvPr id="11" name="Rectangle 10"/>
          <p:cNvSpPr/>
          <p:nvPr/>
        </p:nvSpPr>
        <p:spPr>
          <a:xfrm>
            <a:off x="9109623" y="157492"/>
            <a:ext cx="1622817" cy="646331"/>
          </a:xfrm>
          <a:prstGeom prst="rect">
            <a:avLst/>
          </a:prstGeom>
        </p:spPr>
        <p:txBody>
          <a:bodyPr wrap="none">
            <a:spAutoFit/>
          </a:bodyPr>
          <a:lstStyle/>
          <a:p>
            <a:r>
              <a:rPr lang="en-US" sz="3600" dirty="0" smtClean="0"/>
              <a:t>LATER</a:t>
            </a:r>
            <a:endParaRPr lang="sr-Latn-RS" sz="3600" dirty="0"/>
          </a:p>
        </p:txBody>
      </p:sp>
    </p:spTree>
    <p:extLst>
      <p:ext uri="{BB962C8B-B14F-4D97-AF65-F5344CB8AC3E}">
        <p14:creationId xmlns:p14="http://schemas.microsoft.com/office/powerpoint/2010/main" val="22296025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DELIRIUM</a:t>
            </a:r>
            <a:endParaRPr lang="sr-Latn-RS" dirty="0"/>
          </a:p>
        </p:txBody>
      </p:sp>
      <p:sp>
        <p:nvSpPr>
          <p:cNvPr id="3" name="Content Placeholder 2"/>
          <p:cNvSpPr>
            <a:spLocks noGrp="1"/>
          </p:cNvSpPr>
          <p:nvPr>
            <p:ph idx="1"/>
          </p:nvPr>
        </p:nvSpPr>
        <p:spPr/>
        <p:txBody>
          <a:bodyPr>
            <a:normAutofit lnSpcReduction="10000"/>
          </a:bodyPr>
          <a:lstStyle/>
          <a:p>
            <a:r>
              <a:rPr lang="en-US" dirty="0"/>
              <a:t>An acute state of confusion with a fluctuating course (qualitative disorder of consciousness), to which elderly people with cognitive impairment are especially prone, and in which attention disorder dominates.</a:t>
            </a:r>
          </a:p>
          <a:p>
            <a:r>
              <a:rPr lang="en-US" dirty="0"/>
              <a:t>It can occur at any age, </a:t>
            </a:r>
            <a:r>
              <a:rPr lang="en-US" b="1" dirty="0"/>
              <a:t>but the elderly (&gt; 65 years) are at greatest risk</a:t>
            </a:r>
            <a:r>
              <a:rPr lang="en-US" dirty="0"/>
              <a:t>.</a:t>
            </a:r>
          </a:p>
          <a:p>
            <a:r>
              <a:rPr lang="en-US" dirty="0"/>
              <a:t>Although it is most often a transient (reversible) disorder with an average duration of </a:t>
            </a:r>
            <a:r>
              <a:rPr lang="en-US" b="1" dirty="0"/>
              <a:t>several days to two weeks </a:t>
            </a:r>
            <a:r>
              <a:rPr lang="en-US" dirty="0"/>
              <a:t>(in the elderly, even longer), delirium can also be accompanied by </a:t>
            </a:r>
            <a:r>
              <a:rPr lang="en-US" b="1" dirty="0"/>
              <a:t>high mortality </a:t>
            </a:r>
            <a:r>
              <a:rPr lang="en-US" dirty="0"/>
              <a:t>(up to 25%).</a:t>
            </a:r>
          </a:p>
          <a:p>
            <a:r>
              <a:rPr lang="en-US" dirty="0"/>
              <a:t>Delirium requires immediate patient care!</a:t>
            </a:r>
            <a:endParaRPr lang="sr-Latn-RS" dirty="0"/>
          </a:p>
        </p:txBody>
      </p:sp>
    </p:spTree>
    <p:extLst>
      <p:ext uri="{BB962C8B-B14F-4D97-AF65-F5344CB8AC3E}">
        <p14:creationId xmlns:p14="http://schemas.microsoft.com/office/powerpoint/2010/main" val="38717061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solidFill>
                  <a:schemeClr val="tx1">
                    <a:lumMod val="50000"/>
                  </a:schemeClr>
                </a:solidFill>
              </a:rPr>
              <a:t>Terms in everyday practice</a:t>
            </a:r>
          </a:p>
        </p:txBody>
      </p:sp>
      <p:sp>
        <p:nvSpPr>
          <p:cNvPr id="3" name="Content Placeholder 2"/>
          <p:cNvSpPr>
            <a:spLocks noGrp="1"/>
          </p:cNvSpPr>
          <p:nvPr>
            <p:ph idx="1"/>
          </p:nvPr>
        </p:nvSpPr>
        <p:spPr/>
        <p:txBody>
          <a:bodyPr/>
          <a:lstStyle/>
          <a:p>
            <a:pPr>
              <a:defRPr/>
            </a:pPr>
            <a:endParaRPr lang="sr-Latn-RS" dirty="0" smtClean="0"/>
          </a:p>
          <a:p>
            <a:pPr>
              <a:defRPr/>
            </a:pPr>
            <a:endParaRPr lang="sr-Latn-RS" dirty="0" smtClean="0"/>
          </a:p>
          <a:p>
            <a:pPr>
              <a:defRPr/>
            </a:pPr>
            <a:r>
              <a:rPr lang="en-US" dirty="0">
                <a:solidFill>
                  <a:schemeClr val="tx1">
                    <a:lumMod val="50000"/>
                  </a:schemeClr>
                </a:solidFill>
              </a:rPr>
              <a:t>Disorder of consciousness</a:t>
            </a:r>
          </a:p>
          <a:p>
            <a:pPr>
              <a:defRPr/>
            </a:pPr>
            <a:r>
              <a:rPr lang="en-US" dirty="0">
                <a:solidFill>
                  <a:schemeClr val="tx1">
                    <a:lumMod val="50000"/>
                  </a:schemeClr>
                </a:solidFill>
              </a:rPr>
              <a:t>A crisis of consciousness</a:t>
            </a:r>
          </a:p>
          <a:p>
            <a:pPr>
              <a:defRPr/>
            </a:pPr>
            <a:r>
              <a:rPr lang="en-US" dirty="0">
                <a:solidFill>
                  <a:schemeClr val="tx1">
                    <a:lumMod val="50000"/>
                  </a:schemeClr>
                </a:solidFill>
              </a:rPr>
              <a:t>Loss of consciousness</a:t>
            </a:r>
          </a:p>
        </p:txBody>
      </p:sp>
      <p:sp>
        <p:nvSpPr>
          <p:cNvPr id="1741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DEC6CB8C-0C8C-4DEA-A170-D38F4BF98285}" type="datetime3">
              <a:rPr lang="en-US"/>
              <a:pPr fontAlgn="base">
                <a:spcBef>
                  <a:spcPct val="0"/>
                </a:spcBef>
                <a:spcAft>
                  <a:spcPct val="0"/>
                </a:spcAft>
              </a:pPr>
              <a:t>20 February 2024</a:t>
            </a:fld>
            <a:endParaRPr lang="en-US"/>
          </a:p>
        </p:txBody>
      </p:sp>
      <p:sp>
        <p:nvSpPr>
          <p:cNvPr id="17413"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fld id="{299B45BA-E9B5-4D70-8D10-F5FAD6D796F6}" type="slidenum">
              <a:rPr lang="en-US">
                <a:solidFill>
                  <a:schemeClr val="bg1"/>
                </a:solidFill>
              </a:rPr>
              <a:pPr/>
              <a:t>6</a:t>
            </a:fld>
            <a:endParaRPr lang="en-US">
              <a:solidFill>
                <a:schemeClr val="bg1"/>
              </a:solidFill>
            </a:endParaRPr>
          </a:p>
        </p:txBody>
      </p:sp>
      <p:sp>
        <p:nvSpPr>
          <p:cNvPr id="17414" name="Footer Placeholder 5"/>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t>Tranzitorni poremećaji svesti,KME</a:t>
            </a:r>
          </a:p>
        </p:txBody>
      </p:sp>
      <p:pic>
        <p:nvPicPr>
          <p:cNvPr id="17415" name="Picture 6" descr="fainting-191x300.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01301" y="2560401"/>
            <a:ext cx="2333396" cy="366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499094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DELIRIUM</a:t>
            </a:r>
            <a:endParaRPr lang="sr-Latn-RS" dirty="0"/>
          </a:p>
        </p:txBody>
      </p:sp>
      <p:sp>
        <p:nvSpPr>
          <p:cNvPr id="3" name="Content Placeholder 2"/>
          <p:cNvSpPr>
            <a:spLocks noGrp="1"/>
          </p:cNvSpPr>
          <p:nvPr>
            <p:ph idx="1"/>
          </p:nvPr>
        </p:nvSpPr>
        <p:spPr>
          <a:xfrm>
            <a:off x="1295401" y="2556931"/>
            <a:ext cx="9601196" cy="3524273"/>
          </a:xfrm>
        </p:spPr>
        <p:txBody>
          <a:bodyPr>
            <a:normAutofit fontScale="92500" lnSpcReduction="20000"/>
          </a:bodyPr>
          <a:lstStyle/>
          <a:p>
            <a:r>
              <a:rPr lang="en-US" dirty="0"/>
              <a:t>Factors that predispose a person to develop delirium are </a:t>
            </a:r>
            <a:r>
              <a:rPr lang="en-US" b="1" dirty="0"/>
              <a:t>age, the existence of cognitive disorders and dementia</a:t>
            </a:r>
            <a:r>
              <a:rPr lang="en-US" dirty="0"/>
              <a:t>, and the existence of disturbed somatic and mental health.</a:t>
            </a:r>
          </a:p>
          <a:p>
            <a:r>
              <a:rPr lang="en-US" dirty="0"/>
              <a:t>Hospitalized patients are at particular risk of developing delirium, especially elderly patients who are undergoing long-term hospital treatment.</a:t>
            </a:r>
          </a:p>
          <a:p>
            <a:r>
              <a:rPr lang="en-US" dirty="0"/>
              <a:t>The greatest risk is identified in elderly patients who have undergone </a:t>
            </a:r>
            <a:r>
              <a:rPr lang="en-US" b="1" dirty="0"/>
              <a:t>cardiovascular or orthopedic surgery,</a:t>
            </a:r>
            <a:r>
              <a:rPr lang="en-US" dirty="0"/>
              <a:t> as well as those who are in intensive care or oncology units.</a:t>
            </a:r>
          </a:p>
          <a:p>
            <a:r>
              <a:rPr lang="en-US" dirty="0"/>
              <a:t>Finally, patients with </a:t>
            </a:r>
            <a:r>
              <a:rPr lang="en-US" b="1" dirty="0"/>
              <a:t>long-term hearing and vision disorders </a:t>
            </a:r>
            <a:r>
              <a:rPr lang="en-US" dirty="0"/>
              <a:t>are also at increased risk. Among the drugs that are "accused" of causing delirium in the elderly, anticholinergic and hypnotic agents stand out.</a:t>
            </a:r>
            <a:endParaRPr lang="sr-Latn-RS" dirty="0"/>
          </a:p>
        </p:txBody>
      </p:sp>
    </p:spTree>
    <p:extLst>
      <p:ext uri="{BB962C8B-B14F-4D97-AF65-F5344CB8AC3E}">
        <p14:creationId xmlns:p14="http://schemas.microsoft.com/office/powerpoint/2010/main" val="21622530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05343" y="1334163"/>
            <a:ext cx="7111013" cy="4644661"/>
          </a:xfrm>
          <a:prstGeom prst="rect">
            <a:avLst/>
          </a:prstGeom>
        </p:spPr>
      </p:pic>
    </p:spTree>
    <p:extLst>
      <p:ext uri="{BB962C8B-B14F-4D97-AF65-F5344CB8AC3E}">
        <p14:creationId xmlns:p14="http://schemas.microsoft.com/office/powerpoint/2010/main" val="141689307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7868" y="982132"/>
            <a:ext cx="10715348" cy="1303867"/>
          </a:xfrm>
        </p:spPr>
        <p:txBody>
          <a:bodyPr>
            <a:normAutofit fontScale="90000"/>
          </a:bodyPr>
          <a:lstStyle/>
          <a:p>
            <a:r>
              <a:rPr lang="sr-Latn-RS" dirty="0" smtClean="0"/>
              <a:t/>
            </a:r>
            <a:br>
              <a:rPr lang="sr-Latn-RS" dirty="0" smtClean="0"/>
            </a:br>
            <a:r>
              <a:rPr lang="en-US" sz="4000" dirty="0" smtClean="0"/>
              <a:t>Hospital </a:t>
            </a:r>
            <a:r>
              <a:rPr lang="en-US" sz="4000" dirty="0"/>
              <a:t>prevalence of delirium in patients in the unit of intensive therapy and care of neurological patients</a:t>
            </a:r>
            <a:r>
              <a:rPr lang="sr-Latn-RS" sz="4000" dirty="0"/>
              <a:t/>
            </a:r>
            <a:br>
              <a:rPr lang="sr-Latn-RS" sz="4000" dirty="0"/>
            </a:br>
            <a:endParaRPr lang="sr-Latn-RS" sz="4000" dirty="0"/>
          </a:p>
        </p:txBody>
      </p:sp>
      <p:sp>
        <p:nvSpPr>
          <p:cNvPr id="3" name="Content Placeholder 2"/>
          <p:cNvSpPr>
            <a:spLocks noGrp="1"/>
          </p:cNvSpPr>
          <p:nvPr>
            <p:ph idx="1"/>
          </p:nvPr>
        </p:nvSpPr>
        <p:spPr/>
        <p:txBody>
          <a:bodyPr/>
          <a:lstStyle/>
          <a:p>
            <a:endParaRPr lang="sr-Latn-RS" dirty="0"/>
          </a:p>
        </p:txBody>
      </p:sp>
      <p:pic>
        <p:nvPicPr>
          <p:cNvPr id="4" name="Picture 3"/>
          <p:cNvPicPr>
            <a:picLocks noChangeAspect="1"/>
          </p:cNvPicPr>
          <p:nvPr/>
        </p:nvPicPr>
        <p:blipFill>
          <a:blip r:embed="rId2"/>
          <a:stretch>
            <a:fillRect/>
          </a:stretch>
        </p:blipFill>
        <p:spPr>
          <a:xfrm>
            <a:off x="2682806" y="2764831"/>
            <a:ext cx="6160648" cy="2903137"/>
          </a:xfrm>
          <a:prstGeom prst="rect">
            <a:avLst/>
          </a:prstGeom>
        </p:spPr>
      </p:pic>
    </p:spTree>
    <p:extLst>
      <p:ext uri="{BB962C8B-B14F-4D97-AF65-F5344CB8AC3E}">
        <p14:creationId xmlns:p14="http://schemas.microsoft.com/office/powerpoint/2010/main" val="91345091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424692" y="0"/>
            <a:ext cx="4767308" cy="6858000"/>
          </a:xfrm>
          <a:prstGeom prst="rect">
            <a:avLst/>
          </a:prstGeom>
        </p:spPr>
      </p:pic>
      <p:pic>
        <p:nvPicPr>
          <p:cNvPr id="3" name="Picture 2"/>
          <p:cNvPicPr>
            <a:picLocks noChangeAspect="1"/>
          </p:cNvPicPr>
          <p:nvPr/>
        </p:nvPicPr>
        <p:blipFill>
          <a:blip r:embed="rId3"/>
          <a:stretch>
            <a:fillRect/>
          </a:stretch>
        </p:blipFill>
        <p:spPr>
          <a:xfrm>
            <a:off x="0" y="0"/>
            <a:ext cx="7424692" cy="6858000"/>
          </a:xfrm>
          <a:prstGeom prst="rect">
            <a:avLst/>
          </a:prstGeom>
        </p:spPr>
      </p:pic>
    </p:spTree>
    <p:extLst>
      <p:ext uri="{BB962C8B-B14F-4D97-AF65-F5344CB8AC3E}">
        <p14:creationId xmlns:p14="http://schemas.microsoft.com/office/powerpoint/2010/main" val="5531154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CLINICAL PRESENTATION</a:t>
            </a:r>
            <a:endParaRPr lang="sr-Latn-RS" dirty="0"/>
          </a:p>
        </p:txBody>
      </p:sp>
      <p:sp>
        <p:nvSpPr>
          <p:cNvPr id="3" name="Content Placeholder 2"/>
          <p:cNvSpPr>
            <a:spLocks noGrp="1"/>
          </p:cNvSpPr>
          <p:nvPr>
            <p:ph idx="1"/>
          </p:nvPr>
        </p:nvSpPr>
        <p:spPr/>
        <p:txBody>
          <a:bodyPr>
            <a:normAutofit fontScale="92500" lnSpcReduction="10000"/>
          </a:bodyPr>
          <a:lstStyle/>
          <a:p>
            <a:r>
              <a:rPr lang="en-US" dirty="0"/>
              <a:t>Impaired attention is a key symptom of delirium, with its impaired maintenance, impaired selectivity and vigilance. The patient is disoriented in time and space, while the </a:t>
            </a:r>
            <a:r>
              <a:rPr lang="en-US" dirty="0" err="1"/>
              <a:t>allopsychic</a:t>
            </a:r>
            <a:r>
              <a:rPr lang="en-US" dirty="0"/>
              <a:t> orientation is mostly preserved</a:t>
            </a:r>
          </a:p>
          <a:p>
            <a:r>
              <a:rPr lang="en-US" dirty="0"/>
              <a:t>Delirium is characterized by an uncontrolled flow of thoughts and ideas, which significantly affects the manifestation of confusion.</a:t>
            </a:r>
          </a:p>
          <a:p>
            <a:r>
              <a:rPr lang="en-US" dirty="0"/>
              <a:t>A speech disorder reflects a </a:t>
            </a:r>
            <a:r>
              <a:rPr lang="en-US" b="1" dirty="0"/>
              <a:t>thought disorder</a:t>
            </a:r>
            <a:r>
              <a:rPr lang="en-US" dirty="0"/>
              <a:t>.</a:t>
            </a:r>
          </a:p>
          <a:p>
            <a:r>
              <a:rPr lang="en-US" dirty="0"/>
              <a:t>The state of consciousness fluctuates from minute to minute or hour to hour from a state of lethargy to a state of heightened alertness. Psychomotor behavior varies from hypo- to hyperactive (hyperactive and hypoactive delirium).</a:t>
            </a:r>
            <a:endParaRPr lang="sr-Latn-RS" dirty="0"/>
          </a:p>
        </p:txBody>
      </p:sp>
    </p:spTree>
    <p:extLst>
      <p:ext uri="{BB962C8B-B14F-4D97-AF65-F5344CB8AC3E}">
        <p14:creationId xmlns:p14="http://schemas.microsoft.com/office/powerpoint/2010/main" val="29468954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1" y="1349406"/>
            <a:ext cx="9601196" cy="4526462"/>
          </a:xfrm>
        </p:spPr>
        <p:txBody>
          <a:bodyPr>
            <a:normAutofit fontScale="92500" lnSpcReduction="10000"/>
          </a:bodyPr>
          <a:lstStyle/>
          <a:p>
            <a:r>
              <a:rPr lang="en-US" dirty="0"/>
              <a:t>Perception disorders are primarily dominated by </a:t>
            </a:r>
            <a:r>
              <a:rPr lang="en-US" b="1" dirty="0"/>
              <a:t>visual illusions and hallucinations</a:t>
            </a:r>
            <a:r>
              <a:rPr lang="en-US" dirty="0"/>
              <a:t>, which are usually frightening, so the frightened patient seems to fight someone/something or run away.</a:t>
            </a:r>
          </a:p>
          <a:p>
            <a:r>
              <a:rPr lang="en-US" dirty="0"/>
              <a:t> Disturbance of the cycle of wakefulness and sleep, with cycle reversal, is particularly unpleasant: </a:t>
            </a:r>
            <a:r>
              <a:rPr lang="en-US" b="1" dirty="0"/>
              <a:t>the patient sleeps or is sleepy during the day, and agitated and delirious during the night.</a:t>
            </a:r>
          </a:p>
          <a:p>
            <a:r>
              <a:rPr lang="en-US" dirty="0"/>
              <a:t>The condition changes (fluctuates) and the patient who looks </a:t>
            </a:r>
            <a:r>
              <a:rPr lang="en-US" b="1" dirty="0"/>
              <a:t>normal at one moment, shows significant disorders the next moment</a:t>
            </a:r>
          </a:p>
          <a:p>
            <a:r>
              <a:rPr lang="en-US" dirty="0"/>
              <a:t>The patient is particularly endangered by accompanying vegetative symptomatology such as tachycardia, hypertension, wide pupils, sweating, etc.</a:t>
            </a:r>
          </a:p>
          <a:p>
            <a:r>
              <a:rPr lang="en-US" dirty="0"/>
              <a:t> The symptoms are more noticeable in the evening and at night (the phenomenon of deterioration related to sunset or </a:t>
            </a:r>
            <a:r>
              <a:rPr lang="en-US" b="1" dirty="0"/>
              <a:t>"twilight syndrome</a:t>
            </a:r>
            <a:r>
              <a:rPr lang="en-US" dirty="0"/>
              <a:t>").</a:t>
            </a:r>
            <a:endParaRPr lang="sr-Latn-RS" dirty="0"/>
          </a:p>
        </p:txBody>
      </p:sp>
    </p:spTree>
    <p:extLst>
      <p:ext uri="{BB962C8B-B14F-4D97-AF65-F5344CB8AC3E}">
        <p14:creationId xmlns:p14="http://schemas.microsoft.com/office/powerpoint/2010/main" val="3888145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a:t>DIAGNOSTIC CRITERIA</a:t>
            </a:r>
            <a:endParaRPr lang="sr-Latn-RS" dirty="0"/>
          </a:p>
        </p:txBody>
      </p:sp>
      <p:sp>
        <p:nvSpPr>
          <p:cNvPr id="3" name="Content Placeholder 2"/>
          <p:cNvSpPr>
            <a:spLocks noGrp="1"/>
          </p:cNvSpPr>
          <p:nvPr>
            <p:ph idx="1"/>
          </p:nvPr>
        </p:nvSpPr>
        <p:spPr>
          <a:xfrm>
            <a:off x="1295401" y="2556931"/>
            <a:ext cx="5655815" cy="3763969"/>
          </a:xfrm>
        </p:spPr>
        <p:txBody>
          <a:bodyPr>
            <a:normAutofit/>
          </a:bodyPr>
          <a:lstStyle/>
          <a:p>
            <a:r>
              <a:rPr lang="en-US" dirty="0"/>
              <a:t>At least two of the following findings:</a:t>
            </a:r>
          </a:p>
          <a:p>
            <a:r>
              <a:rPr lang="en-US" dirty="0"/>
              <a:t>(a) perception disorder (illusions, hallucinations),</a:t>
            </a:r>
          </a:p>
          <a:p>
            <a:r>
              <a:rPr lang="en-US" dirty="0"/>
              <a:t>(b) occasionally incoherent speech,</a:t>
            </a:r>
          </a:p>
          <a:p>
            <a:r>
              <a:rPr lang="en-US" dirty="0"/>
              <a:t>(c) disturbance of the sleep-wake cycle and</a:t>
            </a:r>
          </a:p>
          <a:p>
            <a:r>
              <a:rPr lang="en-US" dirty="0"/>
              <a:t> (d) increase or decrease in psychomotor activity.</a:t>
            </a:r>
            <a:endParaRPr lang="sr-Latn-RS" dirty="0"/>
          </a:p>
        </p:txBody>
      </p:sp>
    </p:spTree>
    <p:extLst>
      <p:ext uri="{BB962C8B-B14F-4D97-AF65-F5344CB8AC3E}">
        <p14:creationId xmlns:p14="http://schemas.microsoft.com/office/powerpoint/2010/main" val="80711610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97746" y="2663303"/>
            <a:ext cx="9601196" cy="3400146"/>
          </a:xfrm>
          <a:ln>
            <a:solidFill>
              <a:schemeClr val="tx1"/>
            </a:solidFill>
          </a:ln>
        </p:spPr>
        <p:txBody>
          <a:bodyPr>
            <a:normAutofit/>
          </a:bodyPr>
          <a:lstStyle/>
          <a:p>
            <a:r>
              <a:rPr lang="en-US" dirty="0"/>
              <a:t>Although delirium is a neurological disorder, the etiological factors are generally unrelated to the central nervous system (CNS).</a:t>
            </a:r>
          </a:p>
          <a:p>
            <a:r>
              <a:rPr lang="en-US" dirty="0"/>
              <a:t> In addition, almost as a rule, in one person, it is a matter of the comparative effect of several precipitating factors.</a:t>
            </a:r>
          </a:p>
          <a:p>
            <a:r>
              <a:rPr lang="en-US" dirty="0" smtClean="0"/>
              <a:t>Finally</a:t>
            </a:r>
            <a:r>
              <a:rPr lang="en-US" dirty="0"/>
              <a:t>, delirium can also be caused by diffuse metabolic disorders, without specific structural damage to the CNS.</a:t>
            </a:r>
            <a:endParaRPr lang="sr-Latn-RS" dirty="0"/>
          </a:p>
        </p:txBody>
      </p:sp>
    </p:spTree>
    <p:extLst>
      <p:ext uri="{BB962C8B-B14F-4D97-AF65-F5344CB8AC3E}">
        <p14:creationId xmlns:p14="http://schemas.microsoft.com/office/powerpoint/2010/main" val="15265336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6039" y="835795"/>
            <a:ext cx="9682486" cy="4991100"/>
          </a:xfrm>
          <a:prstGeom prst="rect">
            <a:avLst/>
          </a:prstGeom>
        </p:spPr>
      </p:pic>
      <p:sp>
        <p:nvSpPr>
          <p:cNvPr id="5" name="Title 1"/>
          <p:cNvSpPr txBox="1">
            <a:spLocks/>
          </p:cNvSpPr>
          <p:nvPr/>
        </p:nvSpPr>
        <p:spPr>
          <a:xfrm>
            <a:off x="1162237" y="-109821"/>
            <a:ext cx="9601196" cy="464928"/>
          </a:xfrm>
          <a:prstGeom prst="rect">
            <a:avLst/>
          </a:prstGeom>
        </p:spPr>
        <p:txBody>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sr-Latn-CS" dirty="0"/>
              <a:t>risk factors for delirium</a:t>
            </a:r>
            <a:endParaRPr lang="sr-Latn-RS" dirty="0"/>
          </a:p>
        </p:txBody>
      </p:sp>
    </p:spTree>
    <p:extLst>
      <p:ext uri="{BB962C8B-B14F-4D97-AF65-F5344CB8AC3E}">
        <p14:creationId xmlns:p14="http://schemas.microsoft.com/office/powerpoint/2010/main" val="213159283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TREATMENT OF DELIRIUM</a:t>
            </a:r>
          </a:p>
        </p:txBody>
      </p:sp>
      <p:sp>
        <p:nvSpPr>
          <p:cNvPr id="3" name="Content Placeholder 2"/>
          <p:cNvSpPr>
            <a:spLocks noGrp="1"/>
          </p:cNvSpPr>
          <p:nvPr>
            <p:ph idx="1"/>
          </p:nvPr>
        </p:nvSpPr>
        <p:spPr/>
        <p:txBody>
          <a:bodyPr>
            <a:normAutofit/>
          </a:bodyPr>
          <a:lstStyle/>
          <a:p>
            <a:r>
              <a:rPr lang="sr-Latn-CS" dirty="0"/>
              <a:t>	</a:t>
            </a:r>
            <a:r>
              <a:rPr lang="en-US" dirty="0"/>
              <a:t>In delirium, the primary disease that caused it should be treated and possible supplementary precipitating factors should be eliminated.</a:t>
            </a:r>
          </a:p>
          <a:p>
            <a:r>
              <a:rPr lang="en-US" dirty="0"/>
              <a:t>As a rule, benzodiazepines, anticholinergic drugs and alcohol should be discontinued immediately, and attention should be paid to all forms of therapy that the patient was receiving until then.</a:t>
            </a:r>
            <a:endParaRPr lang="sr-Latn-RS" dirty="0"/>
          </a:p>
        </p:txBody>
      </p:sp>
    </p:spTree>
    <p:extLst>
      <p:ext uri="{BB962C8B-B14F-4D97-AF65-F5344CB8AC3E}">
        <p14:creationId xmlns:p14="http://schemas.microsoft.com/office/powerpoint/2010/main" val="12383372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sr-Latn-RS" dirty="0" smtClean="0">
                <a:solidFill>
                  <a:schemeClr val="accent5">
                    <a:lumMod val="10000"/>
                  </a:schemeClr>
                </a:solidFill>
              </a:rPr>
              <a:t>Urgentni centar, KC Kragujevac</a:t>
            </a:r>
            <a:endParaRPr lang="en-US" dirty="0">
              <a:solidFill>
                <a:schemeClr val="accent5">
                  <a:lumMod val="10000"/>
                </a:schemeClr>
              </a:solidFill>
            </a:endParaRPr>
          </a:p>
        </p:txBody>
      </p:sp>
      <p:sp>
        <p:nvSpPr>
          <p:cNvPr id="19459"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C148F883-0D59-42E2-B754-4318CD6A1AEC}" type="datetime3">
              <a:rPr lang="en-US"/>
              <a:pPr fontAlgn="base">
                <a:spcBef>
                  <a:spcPct val="0"/>
                </a:spcBef>
                <a:spcAft>
                  <a:spcPct val="0"/>
                </a:spcAft>
              </a:pPr>
              <a:t>20 February 2024</a:t>
            </a:fld>
            <a:endParaRPr lang="en-US"/>
          </a:p>
        </p:txBody>
      </p:sp>
      <p:sp>
        <p:nvSpPr>
          <p:cNvPr id="19460"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t>Tranzitorni poremećaji svesti,KME</a:t>
            </a:r>
          </a:p>
        </p:txBody>
      </p:sp>
      <p:sp>
        <p:nvSpPr>
          <p:cNvPr id="19461"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fld id="{FEE98001-AAA6-41FD-8779-8B909549326E}" type="slidenum">
              <a:rPr lang="en-US">
                <a:solidFill>
                  <a:schemeClr val="bg1"/>
                </a:solidFill>
              </a:rPr>
              <a:pPr/>
              <a:t>7</a:t>
            </a:fld>
            <a:endParaRPr lang="en-US">
              <a:solidFill>
                <a:schemeClr val="bg1"/>
              </a:solidFill>
            </a:endParaRPr>
          </a:p>
        </p:txBody>
      </p:sp>
      <p:pic>
        <p:nvPicPr>
          <p:cNvPr id="7" name="Content Placeholder 6" descr="30052008216.jpg"/>
          <p:cNvPicPr>
            <a:picLocks noGrp="1" noChangeAspect="1"/>
          </p:cNvPicPr>
          <p:nvPr>
            <p:ph idx="1"/>
          </p:nvPr>
        </p:nvPicPr>
        <p:blipFill>
          <a:blip r:embed="rId2"/>
          <a:stretch>
            <a:fillRect/>
          </a:stretch>
        </p:blipFill>
        <p:spPr>
          <a:xfrm>
            <a:off x="0" y="0"/>
            <a:ext cx="12192000" cy="6858000"/>
          </a:xfrm>
          <a:effectLst>
            <a:outerShdw blurRad="190500" algn="tl" rotWithShape="0">
              <a:srgbClr val="000000">
                <a:alpha val="70000"/>
              </a:srgbClr>
            </a:outerShdw>
          </a:effectLst>
        </p:spPr>
      </p:pic>
      <p:sp>
        <p:nvSpPr>
          <p:cNvPr id="9" name="Title 1"/>
          <p:cNvSpPr txBox="1">
            <a:spLocks/>
          </p:cNvSpPr>
          <p:nvPr/>
        </p:nvSpPr>
        <p:spPr bwMode="auto">
          <a:xfrm>
            <a:off x="1828799" y="304800"/>
            <a:ext cx="8525101" cy="838200"/>
          </a:xfrm>
          <a:prstGeom prst="rect">
            <a:avLst/>
          </a:prstGeom>
          <a:noFill/>
          <a:ln w="9525">
            <a:noFill/>
            <a:miter lim="800000"/>
            <a:headEnd/>
            <a:tailEnd/>
          </a:ln>
          <a:effectLst/>
        </p:spPr>
        <p:txBody>
          <a:bodyPr anchor="ctr"/>
          <a:lstStyle/>
          <a:p>
            <a:pPr>
              <a:defRPr/>
            </a:pPr>
            <a:r>
              <a:rPr lang="en-US" sz="3600" kern="0" dirty="0">
                <a:solidFill>
                  <a:srgbClr val="FF0000"/>
                </a:solidFill>
                <a:latin typeface="+mj-lt"/>
                <a:ea typeface="+mj-ea"/>
                <a:cs typeface="+mj-cs"/>
              </a:rPr>
              <a:t>DIAGNOSES AT </a:t>
            </a:r>
            <a:r>
              <a:rPr lang="en-US" sz="3600" kern="0" dirty="0" smtClean="0">
                <a:solidFill>
                  <a:srgbClr val="FF0000"/>
                </a:solidFill>
                <a:latin typeface="+mj-lt"/>
                <a:ea typeface="+mj-ea"/>
                <a:cs typeface="+mj-cs"/>
              </a:rPr>
              <a:t>ER UKC </a:t>
            </a:r>
            <a:r>
              <a:rPr lang="en-US" sz="3600" kern="0" dirty="0">
                <a:solidFill>
                  <a:srgbClr val="FF0000"/>
                </a:solidFill>
                <a:latin typeface="+mj-lt"/>
                <a:ea typeface="+mj-ea"/>
                <a:cs typeface="+mj-cs"/>
              </a:rPr>
              <a:t>KRAGUJEVAC IN THE PERIOD JANUARY/MAY 2023</a:t>
            </a:r>
          </a:p>
        </p:txBody>
      </p:sp>
      <p:sp>
        <p:nvSpPr>
          <p:cNvPr id="10" name="Content Placeholder 7"/>
          <p:cNvSpPr txBox="1">
            <a:spLocks/>
          </p:cNvSpPr>
          <p:nvPr/>
        </p:nvSpPr>
        <p:spPr bwMode="auto">
          <a:xfrm>
            <a:off x="1676400" y="1447800"/>
            <a:ext cx="7696200" cy="4724400"/>
          </a:xfrm>
          <a:prstGeom prst="rect">
            <a:avLst/>
          </a:prstGeom>
          <a:noFill/>
          <a:ln w="9525">
            <a:noFill/>
            <a:miter lim="800000"/>
            <a:headEnd/>
            <a:tailEnd/>
          </a:ln>
          <a:effectLst/>
        </p:spPr>
        <p:txBody>
          <a:bodyPr/>
          <a:lstStyle/>
          <a:p>
            <a:pPr marL="342900" indent="-342900">
              <a:spcBef>
                <a:spcPct val="20000"/>
              </a:spcBef>
              <a:buClr>
                <a:schemeClr val="tx1"/>
              </a:buClr>
              <a:buFontTx/>
              <a:buChar char="•"/>
              <a:defRPr/>
            </a:pPr>
            <a:endParaRPr lang="sr-Latn-RS" sz="3200" kern="0" dirty="0"/>
          </a:p>
          <a:p>
            <a:pPr marL="342900" indent="-342900">
              <a:spcBef>
                <a:spcPct val="20000"/>
              </a:spcBef>
              <a:buClr>
                <a:schemeClr val="tx1"/>
              </a:buClr>
              <a:buFontTx/>
              <a:buChar char="•"/>
              <a:defRPr/>
            </a:pPr>
            <a:r>
              <a:rPr lang="sr-Latn-RS" sz="3200" kern="0" dirty="0">
                <a:solidFill>
                  <a:srgbClr val="FF0000"/>
                </a:solidFill>
              </a:rPr>
              <a:t>TIA....</a:t>
            </a:r>
          </a:p>
          <a:p>
            <a:pPr marL="342900" indent="-342900">
              <a:spcBef>
                <a:spcPct val="20000"/>
              </a:spcBef>
              <a:buClr>
                <a:schemeClr val="tx1"/>
              </a:buClr>
              <a:buFontTx/>
              <a:buChar char="•"/>
              <a:defRPr/>
            </a:pPr>
            <a:r>
              <a:rPr lang="sr-Latn-RS" sz="3200" kern="0" dirty="0">
                <a:solidFill>
                  <a:srgbClr val="FF0000"/>
                </a:solidFill>
              </a:rPr>
              <a:t>St.post colapsus...</a:t>
            </a:r>
          </a:p>
          <a:p>
            <a:pPr>
              <a:spcBef>
                <a:spcPct val="20000"/>
              </a:spcBef>
              <a:buClr>
                <a:schemeClr val="tx1"/>
              </a:buClr>
              <a:defRPr/>
            </a:pPr>
            <a:r>
              <a:rPr lang="en-US" sz="3200" kern="0" dirty="0">
                <a:solidFill>
                  <a:srgbClr val="FF0000"/>
                </a:solidFill>
              </a:rPr>
              <a:t> </a:t>
            </a:r>
            <a:r>
              <a:rPr lang="en-US" sz="3200" kern="0" dirty="0" smtClean="0">
                <a:solidFill>
                  <a:srgbClr val="FF0000"/>
                </a:solidFill>
              </a:rPr>
              <a:t>   STROKE</a:t>
            </a:r>
            <a:r>
              <a:rPr lang="sr-Latn-RS" sz="3200" kern="0" dirty="0" smtClean="0">
                <a:solidFill>
                  <a:srgbClr val="FF0000"/>
                </a:solidFill>
              </a:rPr>
              <a:t>....</a:t>
            </a:r>
            <a:endParaRPr lang="sr-Latn-RS" sz="3200" kern="0" dirty="0">
              <a:solidFill>
                <a:srgbClr val="FF0000"/>
              </a:solidFill>
            </a:endParaRPr>
          </a:p>
          <a:p>
            <a:pPr marL="342900" indent="-342900">
              <a:spcBef>
                <a:spcPct val="20000"/>
              </a:spcBef>
              <a:buClr>
                <a:schemeClr val="tx1"/>
              </a:buClr>
              <a:buFontTx/>
              <a:buChar char="•"/>
              <a:defRPr/>
            </a:pPr>
            <a:r>
              <a:rPr lang="sr-Latn-RS" sz="3200" kern="0" dirty="0">
                <a:solidFill>
                  <a:srgbClr val="FF0000"/>
                </a:solidFill>
              </a:rPr>
              <a:t>Syncopa...</a:t>
            </a:r>
          </a:p>
          <a:p>
            <a:pPr marL="342900" indent="-342900">
              <a:spcBef>
                <a:spcPct val="20000"/>
              </a:spcBef>
              <a:buClr>
                <a:schemeClr val="tx1"/>
              </a:buClr>
              <a:buFontTx/>
              <a:buChar char="•"/>
              <a:defRPr/>
            </a:pPr>
            <a:r>
              <a:rPr lang="sr-Latn-RS" sz="3200" kern="0" dirty="0">
                <a:solidFill>
                  <a:srgbClr val="FF0000"/>
                </a:solidFill>
              </a:rPr>
              <a:t>Epi....</a:t>
            </a:r>
            <a:endParaRPr lang="en-US" sz="3200" kern="0" dirty="0">
              <a:solidFill>
                <a:srgbClr val="FF0000"/>
              </a:solidFill>
            </a:endParaRPr>
          </a:p>
          <a:p>
            <a:pPr marL="342900" indent="-342900">
              <a:spcBef>
                <a:spcPct val="20000"/>
              </a:spcBef>
              <a:buClr>
                <a:schemeClr val="tx1"/>
              </a:buClr>
              <a:buFontTx/>
              <a:buChar char="•"/>
              <a:defRPr/>
            </a:pPr>
            <a:r>
              <a:rPr lang="en-US" sz="3200" kern="0" dirty="0">
                <a:solidFill>
                  <a:srgbClr val="FF0000"/>
                </a:solidFill>
              </a:rPr>
              <a:t>PNEN</a:t>
            </a:r>
          </a:p>
        </p:txBody>
      </p:sp>
    </p:spTree>
    <p:extLst>
      <p:ext uri="{BB962C8B-B14F-4D97-AF65-F5344CB8AC3E}">
        <p14:creationId xmlns:p14="http://schemas.microsoft.com/office/powerpoint/2010/main" val="425476389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TREATMENT OF DELIRIUM</a:t>
            </a:r>
          </a:p>
        </p:txBody>
      </p:sp>
      <p:sp>
        <p:nvSpPr>
          <p:cNvPr id="3" name="Content Placeholder 2"/>
          <p:cNvSpPr>
            <a:spLocks noGrp="1"/>
          </p:cNvSpPr>
          <p:nvPr>
            <p:ph idx="1"/>
          </p:nvPr>
        </p:nvSpPr>
        <p:spPr>
          <a:xfrm>
            <a:off x="1295401" y="2556931"/>
            <a:ext cx="9601196" cy="3826113"/>
          </a:xfrm>
        </p:spPr>
        <p:txBody>
          <a:bodyPr>
            <a:normAutofit fontScale="92500" lnSpcReduction="10000"/>
          </a:bodyPr>
          <a:lstStyle/>
          <a:p>
            <a:r>
              <a:rPr lang="en-US" dirty="0" smtClean="0"/>
              <a:t>the </a:t>
            </a:r>
            <a:r>
              <a:rPr lang="en-US" dirty="0"/>
              <a:t>regulation of wakefulness and sleep cycles, and, especially in the case of alcoholic delirium, the use of vitamins B1.</a:t>
            </a:r>
          </a:p>
          <a:p>
            <a:r>
              <a:rPr lang="en-US" dirty="0"/>
              <a:t>Medicines must be used when the delirious patient's behavior endangers his own life, as well as the lives of people in the immediate environment (paranoid, agitated, aggressive, hallucinations).</a:t>
            </a:r>
          </a:p>
          <a:p>
            <a:r>
              <a:rPr lang="en-US" b="1" dirty="0"/>
              <a:t>Haloperidol </a:t>
            </a:r>
            <a:r>
              <a:rPr lang="en-US" dirty="0"/>
              <a:t>is classically used, but more and more atypical neuroleptics (</a:t>
            </a:r>
            <a:r>
              <a:rPr lang="en-US" b="1" dirty="0" err="1"/>
              <a:t>risperidone</a:t>
            </a:r>
            <a:r>
              <a:rPr lang="en-US" b="1" dirty="0"/>
              <a:t>, clozapine, olanzapine</a:t>
            </a:r>
            <a:r>
              <a:rPr lang="en-US" dirty="0"/>
              <a:t>) and certain drugs from the group of </a:t>
            </a:r>
            <a:r>
              <a:rPr lang="en-US" dirty="0" err="1"/>
              <a:t>antiepileptics</a:t>
            </a:r>
            <a:r>
              <a:rPr lang="en-US" dirty="0"/>
              <a:t> are used.</a:t>
            </a:r>
          </a:p>
          <a:p>
            <a:r>
              <a:rPr lang="en-US" dirty="0"/>
              <a:t>In more severe conditions accompanied by aggressiveness and agitation, intramuscular or intravenous administration of these groups of drugs is necessary.</a:t>
            </a:r>
            <a:endParaRPr lang="sr-Latn-RS" dirty="0"/>
          </a:p>
        </p:txBody>
      </p:sp>
    </p:spTree>
    <p:extLst>
      <p:ext uri="{BB962C8B-B14F-4D97-AF65-F5344CB8AC3E}">
        <p14:creationId xmlns:p14="http://schemas.microsoft.com/office/powerpoint/2010/main" val="67606034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Latn-CS" dirty="0"/>
              <a:t>BRAIN DEATH</a:t>
            </a:r>
            <a:endParaRPr lang="sr-Latn-RS" dirty="0"/>
          </a:p>
        </p:txBody>
      </p:sp>
      <p:sp>
        <p:nvSpPr>
          <p:cNvPr id="3" name="Content Placeholder 2"/>
          <p:cNvSpPr>
            <a:spLocks noGrp="1"/>
          </p:cNvSpPr>
          <p:nvPr>
            <p:ph idx="1"/>
          </p:nvPr>
        </p:nvSpPr>
        <p:spPr>
          <a:xfrm>
            <a:off x="1295401" y="2423603"/>
            <a:ext cx="9601196" cy="3764133"/>
          </a:xfrm>
        </p:spPr>
        <p:txBody>
          <a:bodyPr>
            <a:normAutofit fontScale="85000" lnSpcReduction="20000"/>
          </a:bodyPr>
          <a:lstStyle/>
          <a:p>
            <a:r>
              <a:rPr lang="en-US" dirty="0"/>
              <a:t>It implies the cessation of all brain regions, i.e. both hemispheres and the brain stem, which results in:</a:t>
            </a:r>
          </a:p>
          <a:p>
            <a:r>
              <a:rPr lang="en-US" dirty="0"/>
              <a:t>1. deep coma with absence of any reaction to rough stimuli, absence of active movements, extinguishing of muscle reflexes, extinguished plantar response (eventually spinal reflexes may be present);</a:t>
            </a:r>
          </a:p>
          <a:p>
            <a:r>
              <a:rPr lang="en-US" dirty="0"/>
              <a:t>2. all reflexes of the brain stem are extinguished (pupillary reflex to light, corneal, pharyngeal, tracheal reflex, cough reflex, </a:t>
            </a:r>
            <a:r>
              <a:rPr lang="en-US" dirty="0" err="1"/>
              <a:t>oculocephalic</a:t>
            </a:r>
            <a:r>
              <a:rPr lang="en-US" dirty="0"/>
              <a:t> and </a:t>
            </a:r>
            <a:r>
              <a:rPr lang="en-US" dirty="0" err="1"/>
              <a:t>oculovestibular</a:t>
            </a:r>
            <a:r>
              <a:rPr lang="en-US" dirty="0"/>
              <a:t> reflex);</a:t>
            </a:r>
          </a:p>
          <a:p>
            <a:r>
              <a:rPr lang="en-US" dirty="0"/>
              <a:t>3. apnea (complete absence of spontaneous respirations, which is not even provoked by </a:t>
            </a:r>
            <a:r>
              <a:rPr lang="en-US" dirty="0" smtClean="0"/>
              <a:t>the apnea test), </a:t>
            </a:r>
          </a:p>
          <a:p>
            <a:r>
              <a:rPr lang="en-US" dirty="0" smtClean="0"/>
              <a:t>4</a:t>
            </a:r>
            <a:r>
              <a:rPr lang="en-US" dirty="0"/>
              <a:t>. "electric silence" (isoelectric EEG indicates the absence of </a:t>
            </a:r>
            <a:r>
              <a:rPr lang="en-US" dirty="0" err="1"/>
              <a:t>cerebrocortical</a:t>
            </a:r>
            <a:r>
              <a:rPr lang="en-US" dirty="0"/>
              <a:t> activity);</a:t>
            </a:r>
          </a:p>
          <a:p>
            <a:r>
              <a:rPr lang="en-US" dirty="0"/>
              <a:t>5. cessation of blood flow through brain tissue (determined using contrast or radionuclide angiography).</a:t>
            </a:r>
            <a:endParaRPr lang="sr-Latn-RS" dirty="0"/>
          </a:p>
        </p:txBody>
      </p:sp>
    </p:spTree>
    <p:extLst>
      <p:ext uri="{BB962C8B-B14F-4D97-AF65-F5344CB8AC3E}">
        <p14:creationId xmlns:p14="http://schemas.microsoft.com/office/powerpoint/2010/main" val="34761248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Latn-CS" dirty="0"/>
              <a:t>BRAIN DEATH</a:t>
            </a:r>
            <a:endParaRPr lang="sr-Latn-RS" dirty="0"/>
          </a:p>
        </p:txBody>
      </p:sp>
      <p:sp>
        <p:nvSpPr>
          <p:cNvPr id="3" name="Content Placeholder 2"/>
          <p:cNvSpPr>
            <a:spLocks noGrp="1"/>
          </p:cNvSpPr>
          <p:nvPr>
            <p:ph idx="1"/>
          </p:nvPr>
        </p:nvSpPr>
        <p:spPr/>
        <p:txBody>
          <a:bodyPr>
            <a:normAutofit fontScale="85000" lnSpcReduction="20000"/>
          </a:bodyPr>
          <a:lstStyle/>
          <a:p>
            <a:r>
              <a:rPr lang="en-US" dirty="0"/>
              <a:t>In adults, brain death rarely lasts more than a few days and is always accompanied by circulatory collapse.</a:t>
            </a:r>
          </a:p>
          <a:p>
            <a:r>
              <a:rPr lang="en-US" dirty="0"/>
              <a:t>The diagnosis of brain death can only be made in persons who have a clearly confirmed cause of brain damage (by computed tomography CT</a:t>
            </a:r>
            <a:r>
              <a:rPr lang="en-US" dirty="0" smtClean="0"/>
              <a:t>/ </a:t>
            </a:r>
            <a:r>
              <a:rPr lang="en-US" dirty="0"/>
              <a:t>magnetic resonance </a:t>
            </a:r>
            <a:r>
              <a:rPr lang="en-US" dirty="0" smtClean="0"/>
              <a:t>MR</a:t>
            </a:r>
            <a:r>
              <a:rPr lang="en-US" dirty="0"/>
              <a:t> or examination of the cerebrospinal fluid) and in whom any possibility of </a:t>
            </a:r>
            <a:r>
              <a:rPr lang="en-US" dirty="0" smtClean="0"/>
              <a:t>intoxication</a:t>
            </a:r>
            <a:r>
              <a:rPr lang="en-US" dirty="0"/>
              <a:t>, hypothermia or shock state, which can give the identical symptomatology of brain death, but they are not irreversible conditions.</a:t>
            </a:r>
          </a:p>
          <a:p>
            <a:r>
              <a:rPr lang="en-US" dirty="0"/>
              <a:t>To confirm brain death, electrophysiological tests are used (electroencephalography EEG, brainstem evoked potentials and somatosensory evoked potentials), as well as blood flow tests in the </a:t>
            </a:r>
            <a:r>
              <a:rPr lang="en-US" dirty="0" err="1"/>
              <a:t>endocranium</a:t>
            </a:r>
            <a:r>
              <a:rPr lang="en-US" dirty="0"/>
              <a:t> (</a:t>
            </a:r>
            <a:r>
              <a:rPr lang="en-US" dirty="0" err="1"/>
              <a:t>transcranial</a:t>
            </a:r>
            <a:r>
              <a:rPr lang="en-US" dirty="0"/>
              <a:t> Doppler </a:t>
            </a:r>
            <a:r>
              <a:rPr lang="en-US" dirty="0" err="1"/>
              <a:t>sonography</a:t>
            </a:r>
            <a:r>
              <a:rPr lang="en-US" dirty="0"/>
              <a:t>, various types of angiography).</a:t>
            </a:r>
            <a:endParaRPr lang="sr-Latn-RS" dirty="0"/>
          </a:p>
        </p:txBody>
      </p:sp>
    </p:spTree>
    <p:extLst>
      <p:ext uri="{BB962C8B-B14F-4D97-AF65-F5344CB8AC3E}">
        <p14:creationId xmlns:p14="http://schemas.microsoft.com/office/powerpoint/2010/main" val="207871758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190755" y="499647"/>
            <a:ext cx="6000750" cy="5828725"/>
          </a:xfrm>
          <a:prstGeom prst="rect">
            <a:avLst/>
          </a:prstGeom>
        </p:spPr>
      </p:pic>
      <p:sp>
        <p:nvSpPr>
          <p:cNvPr id="3" name="Title 1"/>
          <p:cNvSpPr txBox="1">
            <a:spLocks/>
          </p:cNvSpPr>
          <p:nvPr/>
        </p:nvSpPr>
        <p:spPr>
          <a:xfrm>
            <a:off x="185208" y="1639520"/>
            <a:ext cx="5005547" cy="1303867"/>
          </a:xfrm>
          <a:prstGeom prst="rect">
            <a:avLst/>
          </a:prstGeom>
        </p:spPr>
        <p:txBody>
          <a:bodyPr>
            <a:no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A </a:t>
            </a:r>
            <a:r>
              <a:rPr lang="en-US" dirty="0" smtClean="0"/>
              <a:t>NORMAL </a:t>
            </a:r>
            <a:r>
              <a:rPr lang="en-US" dirty="0"/>
              <a:t>MRI OF THE BRAIN</a:t>
            </a:r>
            <a:endParaRPr lang="sr-Latn-RS" dirty="0"/>
          </a:p>
        </p:txBody>
      </p:sp>
    </p:spTree>
    <p:extLst>
      <p:ext uri="{BB962C8B-B14F-4D97-AF65-F5344CB8AC3E}">
        <p14:creationId xmlns:p14="http://schemas.microsoft.com/office/powerpoint/2010/main" val="300531486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Brain Death Imaging | SpringerLin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3953" y="239697"/>
            <a:ext cx="7716894" cy="64658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088442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027194" y="3133818"/>
            <a:ext cx="6137611" cy="2597366"/>
          </a:xfrm>
          <a:prstGeom prst="rect">
            <a:avLst/>
          </a:prstGeom>
        </p:spPr>
      </p:pic>
      <p:sp>
        <p:nvSpPr>
          <p:cNvPr id="4" name="Title 1"/>
          <p:cNvSpPr txBox="1">
            <a:spLocks/>
          </p:cNvSpPr>
          <p:nvPr/>
        </p:nvSpPr>
        <p:spPr>
          <a:xfrm>
            <a:off x="1295402" y="982132"/>
            <a:ext cx="9601196" cy="1303867"/>
          </a:xfrm>
          <a:prstGeom prst="rect">
            <a:avLst/>
          </a:prstGeom>
        </p:spPr>
        <p:txBody>
          <a:bodyPr>
            <a:no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smtClean="0"/>
              <a:t>BRAIN DEATH</a:t>
            </a:r>
            <a:endParaRPr lang="sr-Latn-RS" dirty="0"/>
          </a:p>
        </p:txBody>
      </p:sp>
    </p:spTree>
    <p:extLst>
      <p:ext uri="{BB962C8B-B14F-4D97-AF65-F5344CB8AC3E}">
        <p14:creationId xmlns:p14="http://schemas.microsoft.com/office/powerpoint/2010/main" val="66510972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28583" y="4185329"/>
            <a:ext cx="6096000" cy="2031325"/>
          </a:xfrm>
          <a:prstGeom prst="rect">
            <a:avLst/>
          </a:prstGeom>
        </p:spPr>
        <p:txBody>
          <a:bodyPr>
            <a:spAutoFit/>
          </a:bodyPr>
          <a:lstStyle/>
          <a:p>
            <a:r>
              <a:rPr lang="en-US" dirty="0"/>
              <a:t>Filling of terminal external carotid arteries bilaterally with absent filling of intracranial arteries (carotid or </a:t>
            </a:r>
            <a:r>
              <a:rPr lang="en-US" dirty="0" err="1"/>
              <a:t>vertebrobasilar</a:t>
            </a:r>
            <a:r>
              <a:rPr lang="en-US" dirty="0"/>
              <a:t>).</a:t>
            </a:r>
          </a:p>
          <a:p>
            <a:r>
              <a:rPr lang="en-US" dirty="0"/>
              <a:t>Cerebral edema with loss of gray/white matter, obliteration of ventricles and basal cisterns and pseudo-SAH at the base of the skull</a:t>
            </a:r>
          </a:p>
          <a:p>
            <a:r>
              <a:rPr lang="en-US" dirty="0"/>
              <a:t>Marked hypoxic-ischemic injuries and findings suggest brain death.</a:t>
            </a:r>
            <a:endParaRPr lang="sr-Latn-RS" dirty="0"/>
          </a:p>
        </p:txBody>
      </p:sp>
      <p:pic>
        <p:nvPicPr>
          <p:cNvPr id="6" name="Picture 5"/>
          <p:cNvPicPr>
            <a:picLocks noChangeAspect="1"/>
          </p:cNvPicPr>
          <p:nvPr/>
        </p:nvPicPr>
        <p:blipFill>
          <a:blip r:embed="rId2"/>
          <a:stretch>
            <a:fillRect/>
          </a:stretch>
        </p:blipFill>
        <p:spPr>
          <a:xfrm>
            <a:off x="6924583" y="1132246"/>
            <a:ext cx="4721236" cy="5084408"/>
          </a:xfrm>
          <a:prstGeom prst="rect">
            <a:avLst/>
          </a:prstGeom>
        </p:spPr>
      </p:pic>
    </p:spTree>
    <p:extLst>
      <p:ext uri="{BB962C8B-B14F-4D97-AF65-F5344CB8AC3E}">
        <p14:creationId xmlns:p14="http://schemas.microsoft.com/office/powerpoint/2010/main" val="291711167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63143" y="1153357"/>
            <a:ext cx="5231630" cy="5231630"/>
          </a:xfrm>
          <a:prstGeom prst="rect">
            <a:avLst/>
          </a:prstGeom>
        </p:spPr>
      </p:pic>
      <p:pic>
        <p:nvPicPr>
          <p:cNvPr id="3" name="Picture 2"/>
          <p:cNvPicPr>
            <a:picLocks noChangeAspect="1"/>
          </p:cNvPicPr>
          <p:nvPr/>
        </p:nvPicPr>
        <p:blipFill>
          <a:blip r:embed="rId3"/>
          <a:stretch>
            <a:fillRect/>
          </a:stretch>
        </p:blipFill>
        <p:spPr>
          <a:xfrm>
            <a:off x="6592568" y="1153357"/>
            <a:ext cx="4857942" cy="5231630"/>
          </a:xfrm>
          <a:prstGeom prst="rect">
            <a:avLst/>
          </a:prstGeom>
        </p:spPr>
      </p:pic>
    </p:spTree>
    <p:extLst>
      <p:ext uri="{BB962C8B-B14F-4D97-AF65-F5344CB8AC3E}">
        <p14:creationId xmlns:p14="http://schemas.microsoft.com/office/powerpoint/2010/main" val="360220534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noGrp="1" noChangeArrowheads="1"/>
          </p:cNvSpPr>
          <p:nvPr>
            <p:ph type="title"/>
          </p:nvPr>
        </p:nvSpPr>
        <p:spPr>
          <a:xfrm>
            <a:off x="2135188" y="-63500"/>
            <a:ext cx="7429500" cy="1477963"/>
          </a:xfrm>
        </p:spPr>
        <p:txBody>
          <a:bodyPr/>
          <a:lstStyle/>
          <a:p>
            <a:pPr>
              <a:defRPr/>
            </a:pPr>
            <a:r>
              <a:rPr lang="en-US" altLang="sr-Latn-RS" dirty="0" smtClean="0">
                <a:solidFill>
                  <a:schemeClr val="tx1"/>
                </a:solidFill>
                <a:latin typeface="Arial" panose="020B0604020202020204" pitchFamily="34" charset="0"/>
                <a:cs typeface="Arial" panose="020B0604020202020204" pitchFamily="34" charset="0"/>
              </a:rPr>
              <a:t>Cranial nerves</a:t>
            </a:r>
            <a:endParaRPr lang="en-US" altLang="sr-Latn-RS" dirty="0">
              <a:solidFill>
                <a:schemeClr val="tx1"/>
              </a:solidFill>
              <a:latin typeface="Arial" panose="020B0604020202020204" pitchFamily="34" charset="0"/>
              <a:cs typeface="Arial" panose="020B0604020202020204" pitchFamily="34" charset="0"/>
            </a:endParaRPr>
          </a:p>
        </p:txBody>
      </p:sp>
      <p:pic>
        <p:nvPicPr>
          <p:cNvPr id="22532"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27900" y="1196976"/>
            <a:ext cx="3340100" cy="385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3"/>
          <a:stretch>
            <a:fillRect/>
          </a:stretch>
        </p:blipFill>
        <p:spPr>
          <a:xfrm>
            <a:off x="1775520" y="1916832"/>
            <a:ext cx="5502380" cy="3890218"/>
          </a:xfrm>
          <a:prstGeom prst="rect">
            <a:avLst/>
          </a:prstGeom>
        </p:spPr>
      </p:pic>
    </p:spTree>
    <p:extLst>
      <p:ext uri="{BB962C8B-B14F-4D97-AF65-F5344CB8AC3E}">
        <p14:creationId xmlns:p14="http://schemas.microsoft.com/office/powerpoint/2010/main" val="50589317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noGrp="1" noChangeArrowheads="1"/>
          </p:cNvSpPr>
          <p:nvPr>
            <p:ph type="title"/>
          </p:nvPr>
        </p:nvSpPr>
        <p:spPr>
          <a:xfrm>
            <a:off x="2279650" y="11113"/>
            <a:ext cx="7429500" cy="1477962"/>
          </a:xfrm>
        </p:spPr>
        <p:txBody>
          <a:bodyPr/>
          <a:lstStyle/>
          <a:p>
            <a:pPr>
              <a:defRPr/>
            </a:pPr>
            <a:r>
              <a:rPr lang="en-US" altLang="sr-Latn-RS" dirty="0" smtClean="0">
                <a:solidFill>
                  <a:schemeClr val="bg1">
                    <a:lumMod val="75000"/>
                    <a:lumOff val="25000"/>
                  </a:schemeClr>
                </a:solidFill>
                <a:latin typeface="Arial" panose="020B0604020202020204" pitchFamily="34" charset="0"/>
                <a:cs typeface="Arial" panose="020B0604020202020204" pitchFamily="34" charset="0"/>
              </a:rPr>
              <a:t>Cranial nerves</a:t>
            </a:r>
            <a:endParaRPr lang="en-US" altLang="sr-Latn-RS" dirty="0">
              <a:solidFill>
                <a:schemeClr val="bg1">
                  <a:lumMod val="75000"/>
                  <a:lumOff val="25000"/>
                </a:schemeClr>
              </a:solidFill>
              <a:latin typeface="Arial" panose="020B0604020202020204" pitchFamily="34" charset="0"/>
              <a:cs typeface="Arial" panose="020B0604020202020204" pitchFamily="34" charset="0"/>
            </a:endParaRPr>
          </a:p>
        </p:txBody>
      </p:sp>
      <p:sp>
        <p:nvSpPr>
          <p:cNvPr id="4099" name="Rectangle 3"/>
          <p:cNvSpPr>
            <a:spLocks noGrp="1" noChangeArrowheads="1"/>
          </p:cNvSpPr>
          <p:nvPr>
            <p:ph idx="1"/>
          </p:nvPr>
        </p:nvSpPr>
        <p:spPr>
          <a:xfrm>
            <a:off x="1464816" y="568171"/>
            <a:ext cx="8225284" cy="6173942"/>
          </a:xfrm>
        </p:spPr>
        <p:txBody>
          <a:bodyPr rtlCol="0">
            <a:normAutofit/>
          </a:bodyPr>
          <a:lstStyle/>
          <a:p>
            <a:pPr marL="0" indent="0">
              <a:lnSpc>
                <a:spcPct val="80000"/>
              </a:lnSpc>
              <a:spcAft>
                <a:spcPts val="0"/>
              </a:spcAft>
              <a:buNone/>
              <a:defRPr/>
            </a:pPr>
            <a:r>
              <a:rPr lang="en-US" altLang="sr-Latn-RS" sz="2800" b="1" dirty="0">
                <a:solidFill>
                  <a:schemeClr val="tx1"/>
                </a:solidFill>
                <a:latin typeface="Arial" panose="020B0604020202020204" pitchFamily="34" charset="0"/>
                <a:cs typeface="Arial" panose="020B0604020202020204" pitchFamily="34" charset="0"/>
              </a:rPr>
              <a:t>sensory</a:t>
            </a:r>
            <a:endParaRPr lang="sr-Cyrl-RS" altLang="sr-Latn-RS" sz="2800" b="1" dirty="0">
              <a:solidFill>
                <a:schemeClr val="tx1"/>
              </a:solidFill>
              <a:latin typeface="Arial" panose="020B0604020202020204" pitchFamily="34" charset="0"/>
              <a:cs typeface="Arial" panose="020B0604020202020204" pitchFamily="34" charset="0"/>
            </a:endParaRPr>
          </a:p>
          <a:p>
            <a:pPr marL="0" indent="0">
              <a:lnSpc>
                <a:spcPct val="80000"/>
              </a:lnSpc>
              <a:spcAft>
                <a:spcPts val="0"/>
              </a:spcAft>
              <a:buNone/>
              <a:defRPr/>
            </a:pPr>
            <a:r>
              <a:rPr lang="sr-Latn-CS" altLang="sr-Latn-RS" sz="2100" b="1" dirty="0">
                <a:solidFill>
                  <a:schemeClr val="tx1"/>
                </a:solidFill>
                <a:latin typeface="Arial" panose="020B0604020202020204" pitchFamily="34" charset="0"/>
                <a:cs typeface="Arial" panose="020B0604020202020204" pitchFamily="34" charset="0"/>
              </a:rPr>
              <a:t>N. Olfactorius</a:t>
            </a:r>
            <a:r>
              <a:rPr lang="sr-Cyrl-RS" altLang="sr-Latn-RS" sz="2100" b="1" dirty="0">
                <a:solidFill>
                  <a:schemeClr val="tx1"/>
                </a:solidFill>
                <a:latin typeface="Arial" panose="020B0604020202020204" pitchFamily="34" charset="0"/>
                <a:cs typeface="Arial" panose="020B0604020202020204" pitchFamily="34" charset="0"/>
              </a:rPr>
              <a:t> (</a:t>
            </a:r>
            <a:r>
              <a:rPr lang="sr-Latn-RS" altLang="sr-Latn-RS" sz="2100" b="1" dirty="0">
                <a:solidFill>
                  <a:schemeClr val="tx1"/>
                </a:solidFill>
                <a:latin typeface="Arial" panose="020B0604020202020204" pitchFamily="34" charset="0"/>
                <a:cs typeface="Arial" panose="020B0604020202020204" pitchFamily="34" charset="0"/>
              </a:rPr>
              <a:t>I)</a:t>
            </a:r>
            <a:endParaRPr lang="sr-Latn-CS" altLang="sr-Latn-RS" sz="2100" b="1" dirty="0">
              <a:solidFill>
                <a:schemeClr val="tx1"/>
              </a:solidFill>
              <a:latin typeface="Arial" panose="020B0604020202020204" pitchFamily="34" charset="0"/>
              <a:cs typeface="Arial" panose="020B0604020202020204" pitchFamily="34" charset="0"/>
            </a:endParaRPr>
          </a:p>
          <a:p>
            <a:pPr marL="0" indent="0">
              <a:lnSpc>
                <a:spcPct val="80000"/>
              </a:lnSpc>
              <a:spcAft>
                <a:spcPts val="0"/>
              </a:spcAft>
              <a:buNone/>
              <a:defRPr/>
            </a:pPr>
            <a:r>
              <a:rPr lang="sr-Latn-CS" altLang="sr-Latn-RS" sz="2100" b="1" dirty="0">
                <a:solidFill>
                  <a:schemeClr val="tx1"/>
                </a:solidFill>
                <a:latin typeface="Arial" panose="020B0604020202020204" pitchFamily="34" charset="0"/>
                <a:cs typeface="Arial" panose="020B0604020202020204" pitchFamily="34" charset="0"/>
              </a:rPr>
              <a:t>N. Opticus (II)</a:t>
            </a:r>
            <a:endParaRPr lang="sr-Cyrl-RS" altLang="sr-Latn-RS" sz="2100" b="1" dirty="0">
              <a:solidFill>
                <a:schemeClr val="tx1"/>
              </a:solidFill>
              <a:latin typeface="Arial" panose="020B0604020202020204" pitchFamily="34" charset="0"/>
              <a:cs typeface="Arial" panose="020B0604020202020204" pitchFamily="34" charset="0"/>
            </a:endParaRPr>
          </a:p>
          <a:p>
            <a:pPr marL="0" indent="0">
              <a:lnSpc>
                <a:spcPct val="80000"/>
              </a:lnSpc>
              <a:spcAft>
                <a:spcPts val="0"/>
              </a:spcAft>
              <a:buNone/>
              <a:defRPr/>
            </a:pPr>
            <a:r>
              <a:rPr lang="sr-Latn-CS" altLang="sr-Latn-RS" sz="2100" b="1" dirty="0">
                <a:solidFill>
                  <a:schemeClr val="tx1"/>
                </a:solidFill>
                <a:latin typeface="Arial" panose="020B0604020202020204" pitchFamily="34" charset="0"/>
                <a:cs typeface="Arial" panose="020B0604020202020204" pitchFamily="34" charset="0"/>
              </a:rPr>
              <a:t>N. Vestibulo-cochlearis (VIII)</a:t>
            </a:r>
          </a:p>
          <a:p>
            <a:pPr marL="0" indent="0">
              <a:lnSpc>
                <a:spcPct val="80000"/>
              </a:lnSpc>
              <a:spcAft>
                <a:spcPts val="0"/>
              </a:spcAft>
              <a:buNone/>
              <a:defRPr/>
            </a:pPr>
            <a:endParaRPr lang="sr-Latn-CS" altLang="sr-Latn-RS" sz="2100" b="1" dirty="0">
              <a:solidFill>
                <a:schemeClr val="tx1"/>
              </a:solidFill>
              <a:latin typeface="Arial" panose="020B0604020202020204" pitchFamily="34" charset="0"/>
              <a:cs typeface="Arial" panose="020B0604020202020204" pitchFamily="34" charset="0"/>
            </a:endParaRPr>
          </a:p>
          <a:p>
            <a:pPr marL="0" indent="0">
              <a:lnSpc>
                <a:spcPct val="80000"/>
              </a:lnSpc>
              <a:spcAft>
                <a:spcPts val="0"/>
              </a:spcAft>
              <a:buNone/>
              <a:defRPr/>
            </a:pPr>
            <a:r>
              <a:rPr lang="en-US" altLang="sr-Latn-RS" sz="2800" b="1" dirty="0">
                <a:solidFill>
                  <a:schemeClr val="tx1"/>
                </a:solidFill>
                <a:latin typeface="Arial" panose="020B0604020202020204" pitchFamily="34" charset="0"/>
                <a:cs typeface="Arial" panose="020B0604020202020204" pitchFamily="34" charset="0"/>
              </a:rPr>
              <a:t>motor</a:t>
            </a:r>
            <a:endParaRPr lang="sr-Cyrl-RS" altLang="sr-Latn-RS" sz="2800" b="1" dirty="0">
              <a:solidFill>
                <a:schemeClr val="tx1"/>
              </a:solidFill>
              <a:latin typeface="Arial" panose="020B0604020202020204" pitchFamily="34" charset="0"/>
              <a:cs typeface="Arial" panose="020B0604020202020204" pitchFamily="34" charset="0"/>
            </a:endParaRPr>
          </a:p>
          <a:p>
            <a:pPr marL="0" indent="0">
              <a:lnSpc>
                <a:spcPct val="80000"/>
              </a:lnSpc>
              <a:spcAft>
                <a:spcPts val="0"/>
              </a:spcAft>
              <a:buNone/>
              <a:defRPr/>
            </a:pPr>
            <a:r>
              <a:rPr lang="sr-Latn-CS" altLang="sr-Latn-RS" sz="2100" b="1" dirty="0">
                <a:solidFill>
                  <a:schemeClr val="tx1"/>
                </a:solidFill>
                <a:latin typeface="Arial" panose="020B0604020202020204" pitchFamily="34" charset="0"/>
                <a:cs typeface="Arial" panose="020B0604020202020204" pitchFamily="34" charset="0"/>
              </a:rPr>
              <a:t>N. Trochlearis (IV)</a:t>
            </a:r>
            <a:endParaRPr lang="sr-Cyrl-RS" altLang="sr-Latn-RS" sz="2100" b="1" dirty="0">
              <a:solidFill>
                <a:schemeClr val="tx1"/>
              </a:solidFill>
              <a:latin typeface="Arial" panose="020B0604020202020204" pitchFamily="34" charset="0"/>
              <a:cs typeface="Arial" panose="020B0604020202020204" pitchFamily="34" charset="0"/>
            </a:endParaRPr>
          </a:p>
          <a:p>
            <a:pPr marL="0" indent="0">
              <a:lnSpc>
                <a:spcPct val="80000"/>
              </a:lnSpc>
              <a:spcAft>
                <a:spcPts val="0"/>
              </a:spcAft>
              <a:buNone/>
              <a:defRPr/>
            </a:pPr>
            <a:r>
              <a:rPr lang="sr-Latn-CS" altLang="sr-Latn-RS" sz="2100" b="1" dirty="0">
                <a:solidFill>
                  <a:schemeClr val="tx1"/>
                </a:solidFill>
                <a:latin typeface="Arial" panose="020B0604020202020204" pitchFamily="34" charset="0"/>
                <a:cs typeface="Arial" panose="020B0604020202020204" pitchFamily="34" charset="0"/>
              </a:rPr>
              <a:t>N. Abducens (VI)</a:t>
            </a:r>
            <a:endParaRPr lang="sr-Cyrl-RS" altLang="sr-Latn-RS" sz="2100" b="1" dirty="0">
              <a:solidFill>
                <a:schemeClr val="tx1"/>
              </a:solidFill>
              <a:latin typeface="Arial" panose="020B0604020202020204" pitchFamily="34" charset="0"/>
              <a:cs typeface="Arial" panose="020B0604020202020204" pitchFamily="34" charset="0"/>
            </a:endParaRPr>
          </a:p>
          <a:p>
            <a:pPr marL="0" indent="0">
              <a:lnSpc>
                <a:spcPct val="80000"/>
              </a:lnSpc>
              <a:spcAft>
                <a:spcPts val="0"/>
              </a:spcAft>
              <a:buNone/>
              <a:defRPr/>
            </a:pPr>
            <a:r>
              <a:rPr lang="sr-Latn-CS" altLang="sr-Latn-RS" sz="2100" b="1" dirty="0">
                <a:solidFill>
                  <a:schemeClr val="tx1"/>
                </a:solidFill>
                <a:latin typeface="Arial" panose="020B0604020202020204" pitchFamily="34" charset="0"/>
                <a:cs typeface="Arial" panose="020B0604020202020204" pitchFamily="34" charset="0"/>
              </a:rPr>
              <a:t>N. Accessorius (XI)</a:t>
            </a:r>
            <a:endParaRPr lang="sr-Cyrl-RS" altLang="sr-Latn-RS" sz="2100" b="1" dirty="0">
              <a:solidFill>
                <a:schemeClr val="tx1"/>
              </a:solidFill>
              <a:latin typeface="Arial" panose="020B0604020202020204" pitchFamily="34" charset="0"/>
              <a:cs typeface="Arial" panose="020B0604020202020204" pitchFamily="34" charset="0"/>
            </a:endParaRPr>
          </a:p>
          <a:p>
            <a:pPr marL="0" indent="0">
              <a:lnSpc>
                <a:spcPct val="80000"/>
              </a:lnSpc>
              <a:spcAft>
                <a:spcPts val="0"/>
              </a:spcAft>
              <a:buNone/>
              <a:defRPr/>
            </a:pPr>
            <a:r>
              <a:rPr lang="sr-Latn-CS" altLang="sr-Latn-RS" sz="2100" b="1" dirty="0">
                <a:solidFill>
                  <a:schemeClr val="tx1"/>
                </a:solidFill>
                <a:latin typeface="Arial" panose="020B0604020202020204" pitchFamily="34" charset="0"/>
                <a:cs typeface="Arial" panose="020B0604020202020204" pitchFamily="34" charset="0"/>
              </a:rPr>
              <a:t>N. Hypoglossus (XII)</a:t>
            </a:r>
          </a:p>
          <a:p>
            <a:pPr marL="0" indent="0">
              <a:lnSpc>
                <a:spcPct val="80000"/>
              </a:lnSpc>
              <a:spcAft>
                <a:spcPts val="0"/>
              </a:spcAft>
              <a:buNone/>
              <a:defRPr/>
            </a:pPr>
            <a:endParaRPr lang="en-US" altLang="sr-Latn-RS" sz="2800" b="1" dirty="0">
              <a:solidFill>
                <a:schemeClr val="tx1"/>
              </a:solidFill>
              <a:latin typeface="Arial" panose="020B0604020202020204" pitchFamily="34" charset="0"/>
              <a:cs typeface="Arial" panose="020B0604020202020204" pitchFamily="34" charset="0"/>
            </a:endParaRPr>
          </a:p>
          <a:p>
            <a:pPr marL="0" indent="0">
              <a:lnSpc>
                <a:spcPct val="80000"/>
              </a:lnSpc>
              <a:spcAft>
                <a:spcPts val="0"/>
              </a:spcAft>
              <a:buNone/>
              <a:defRPr/>
            </a:pPr>
            <a:r>
              <a:rPr lang="en-US" altLang="sr-Latn-RS" sz="2800" b="1" dirty="0">
                <a:solidFill>
                  <a:schemeClr val="tx1"/>
                </a:solidFill>
                <a:latin typeface="Arial" panose="020B0604020202020204" pitchFamily="34" charset="0"/>
                <a:cs typeface="Arial" panose="020B0604020202020204" pitchFamily="34" charset="0"/>
              </a:rPr>
              <a:t>Mixed</a:t>
            </a:r>
            <a:endParaRPr lang="sr-Cyrl-RS" altLang="sr-Latn-RS" sz="2800" b="1" dirty="0">
              <a:solidFill>
                <a:schemeClr val="tx1"/>
              </a:solidFill>
              <a:latin typeface="Arial" panose="020B0604020202020204" pitchFamily="34" charset="0"/>
              <a:cs typeface="Arial" panose="020B0604020202020204" pitchFamily="34" charset="0"/>
            </a:endParaRPr>
          </a:p>
          <a:p>
            <a:pPr marL="0" indent="0">
              <a:lnSpc>
                <a:spcPct val="80000"/>
              </a:lnSpc>
              <a:spcAft>
                <a:spcPts val="0"/>
              </a:spcAft>
              <a:buNone/>
              <a:defRPr/>
            </a:pPr>
            <a:r>
              <a:rPr lang="sr-Latn-RS" altLang="sr-Latn-RS" sz="2100" b="1" dirty="0">
                <a:solidFill>
                  <a:schemeClr val="tx1"/>
                </a:solidFill>
                <a:latin typeface="Arial" panose="020B0604020202020204" pitchFamily="34" charset="0"/>
                <a:cs typeface="Arial" panose="020B0604020202020204" pitchFamily="34" charset="0"/>
              </a:rPr>
              <a:t>N. Oculomotorius (III)</a:t>
            </a:r>
            <a:endParaRPr lang="sr-Cyrl-RS" altLang="sr-Latn-RS" sz="2100" b="1" dirty="0">
              <a:solidFill>
                <a:schemeClr val="tx1"/>
              </a:solidFill>
              <a:latin typeface="Arial" panose="020B0604020202020204" pitchFamily="34" charset="0"/>
              <a:cs typeface="Arial" panose="020B0604020202020204" pitchFamily="34" charset="0"/>
            </a:endParaRPr>
          </a:p>
          <a:p>
            <a:pPr marL="0" indent="0">
              <a:lnSpc>
                <a:spcPct val="80000"/>
              </a:lnSpc>
              <a:spcAft>
                <a:spcPts val="0"/>
              </a:spcAft>
              <a:buNone/>
              <a:defRPr/>
            </a:pPr>
            <a:r>
              <a:rPr lang="sr-Latn-CS" altLang="sr-Latn-RS" sz="2100" b="1" dirty="0">
                <a:solidFill>
                  <a:schemeClr val="tx1"/>
                </a:solidFill>
                <a:latin typeface="Arial" panose="020B0604020202020204" pitchFamily="34" charset="0"/>
                <a:cs typeface="Arial" panose="020B0604020202020204" pitchFamily="34" charset="0"/>
              </a:rPr>
              <a:t>N. Trigeminus (V)</a:t>
            </a:r>
            <a:endParaRPr lang="sr-Cyrl-RS" altLang="sr-Latn-RS" sz="2100" b="1" dirty="0">
              <a:solidFill>
                <a:schemeClr val="tx1"/>
              </a:solidFill>
              <a:latin typeface="Arial" panose="020B0604020202020204" pitchFamily="34" charset="0"/>
              <a:cs typeface="Arial" panose="020B0604020202020204" pitchFamily="34" charset="0"/>
            </a:endParaRPr>
          </a:p>
          <a:p>
            <a:pPr marL="0" indent="0">
              <a:lnSpc>
                <a:spcPct val="80000"/>
              </a:lnSpc>
              <a:spcAft>
                <a:spcPts val="0"/>
              </a:spcAft>
              <a:buNone/>
              <a:defRPr/>
            </a:pPr>
            <a:r>
              <a:rPr lang="sr-Latn-CS" altLang="sr-Latn-RS" sz="2100" b="1" dirty="0">
                <a:solidFill>
                  <a:schemeClr val="tx1"/>
                </a:solidFill>
                <a:latin typeface="Arial" panose="020B0604020202020204" pitchFamily="34" charset="0"/>
                <a:cs typeface="Arial" panose="020B0604020202020204" pitchFamily="34" charset="0"/>
              </a:rPr>
              <a:t>N. Facialis (VII)</a:t>
            </a:r>
            <a:endParaRPr lang="sr-Cyrl-RS" altLang="sr-Latn-RS" sz="2100" b="1" dirty="0">
              <a:solidFill>
                <a:schemeClr val="tx1"/>
              </a:solidFill>
              <a:latin typeface="Arial" panose="020B0604020202020204" pitchFamily="34" charset="0"/>
              <a:cs typeface="Arial" panose="020B0604020202020204" pitchFamily="34" charset="0"/>
            </a:endParaRPr>
          </a:p>
          <a:p>
            <a:pPr marL="0" indent="0">
              <a:lnSpc>
                <a:spcPct val="80000"/>
              </a:lnSpc>
              <a:spcAft>
                <a:spcPts val="0"/>
              </a:spcAft>
              <a:buNone/>
              <a:defRPr/>
            </a:pPr>
            <a:r>
              <a:rPr lang="sr-Latn-CS" altLang="sr-Latn-RS" sz="2100" b="1" dirty="0">
                <a:solidFill>
                  <a:schemeClr val="tx1"/>
                </a:solidFill>
                <a:latin typeface="Arial" panose="020B0604020202020204" pitchFamily="34" charset="0"/>
                <a:cs typeface="Arial" panose="020B0604020202020204" pitchFamily="34" charset="0"/>
              </a:rPr>
              <a:t>N. Glosopharyngicus (IX)</a:t>
            </a:r>
            <a:endParaRPr lang="sr-Cyrl-RS" altLang="sr-Latn-RS" sz="2100" b="1" dirty="0">
              <a:solidFill>
                <a:schemeClr val="tx1"/>
              </a:solidFill>
              <a:latin typeface="Arial" panose="020B0604020202020204" pitchFamily="34" charset="0"/>
              <a:cs typeface="Arial" panose="020B0604020202020204" pitchFamily="34" charset="0"/>
            </a:endParaRPr>
          </a:p>
          <a:p>
            <a:pPr marL="0" indent="0">
              <a:lnSpc>
                <a:spcPct val="80000"/>
              </a:lnSpc>
              <a:spcAft>
                <a:spcPts val="0"/>
              </a:spcAft>
              <a:buNone/>
              <a:defRPr/>
            </a:pPr>
            <a:r>
              <a:rPr lang="sr-Latn-CS" altLang="sr-Latn-RS" sz="2100" b="1" dirty="0">
                <a:solidFill>
                  <a:schemeClr val="tx1"/>
                </a:solidFill>
                <a:latin typeface="Arial" panose="020B0604020202020204" pitchFamily="34" charset="0"/>
                <a:cs typeface="Arial" panose="020B0604020202020204" pitchFamily="34" charset="0"/>
              </a:rPr>
              <a:t>N. Vagus (X)</a:t>
            </a:r>
          </a:p>
          <a:p>
            <a:pPr marL="0" indent="0">
              <a:lnSpc>
                <a:spcPct val="80000"/>
              </a:lnSpc>
              <a:spcAft>
                <a:spcPts val="0"/>
              </a:spcAft>
              <a:buNone/>
              <a:defRPr/>
            </a:pPr>
            <a:endParaRPr lang="sr-Latn-CS" altLang="sr-Latn-RS" sz="1800" b="1" dirty="0">
              <a:solidFill>
                <a:schemeClr val="tx1"/>
              </a:solidFill>
              <a:latin typeface="Arial" panose="020B0604020202020204" pitchFamily="34" charset="0"/>
              <a:cs typeface="Arial" panose="020B0604020202020204" pitchFamily="34" charset="0"/>
            </a:endParaRPr>
          </a:p>
          <a:p>
            <a:pPr marL="609600" indent="-609600">
              <a:lnSpc>
                <a:spcPct val="80000"/>
              </a:lnSpc>
              <a:spcAft>
                <a:spcPts val="0"/>
              </a:spcAft>
              <a:buFont typeface="Wingdings" panose="05000000000000000000" pitchFamily="2" charset="2"/>
              <a:buAutoNum type="arabicPeriod"/>
              <a:defRPr/>
            </a:pPr>
            <a:endParaRPr lang="sr-Latn-CS" altLang="sr-Latn-RS" sz="1800" b="1" dirty="0">
              <a:solidFill>
                <a:schemeClr val="tx1"/>
              </a:solidFill>
            </a:endParaRPr>
          </a:p>
          <a:p>
            <a:pPr marL="609600" indent="-609600">
              <a:lnSpc>
                <a:spcPct val="80000"/>
              </a:lnSpc>
              <a:spcAft>
                <a:spcPts val="0"/>
              </a:spcAft>
              <a:buFont typeface="Wingdings" panose="05000000000000000000" pitchFamily="2" charset="2"/>
              <a:buAutoNum type="arabicPeriod"/>
              <a:defRPr/>
            </a:pPr>
            <a:endParaRPr lang="sr-Latn-CS" altLang="sr-Latn-RS" sz="1800" b="1" dirty="0">
              <a:solidFill>
                <a:schemeClr val="tx1"/>
              </a:solidFill>
            </a:endParaRPr>
          </a:p>
          <a:p>
            <a:pPr marL="609600" indent="-609600">
              <a:lnSpc>
                <a:spcPct val="80000"/>
              </a:lnSpc>
              <a:spcAft>
                <a:spcPts val="0"/>
              </a:spcAft>
              <a:buNone/>
              <a:defRPr/>
            </a:pPr>
            <a:endParaRPr lang="en-US" altLang="sr-Latn-RS" sz="2000" b="1" dirty="0">
              <a:solidFill>
                <a:schemeClr val="tx1"/>
              </a:solidFill>
            </a:endParaRPr>
          </a:p>
        </p:txBody>
      </p:sp>
      <p:pic>
        <p:nvPicPr>
          <p:cNvPr id="23556"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67439" y="1687514"/>
            <a:ext cx="4321175"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56691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sr-Latn-RS" smtClean="0"/>
              <a:t>	</a:t>
            </a:r>
            <a:endParaRPr lang="en-US" smtClean="0"/>
          </a:p>
        </p:txBody>
      </p:sp>
      <p:sp>
        <p:nvSpPr>
          <p:cNvPr id="20483" name="Text Placeholder 2"/>
          <p:cNvSpPr>
            <a:spLocks noGrp="1"/>
          </p:cNvSpPr>
          <p:nvPr>
            <p:ph type="body" idx="1"/>
          </p:nvPr>
        </p:nvSpPr>
        <p:spPr>
          <a:xfrm>
            <a:off x="1591756" y="1014353"/>
            <a:ext cx="4040187" cy="639762"/>
          </a:xfrm>
        </p:spPr>
        <p:txBody>
          <a:bodyPr/>
          <a:lstStyle/>
          <a:p>
            <a:pPr algn="ctr"/>
            <a:r>
              <a:rPr lang="en-US" sz="2400" b="1" dirty="0">
                <a:solidFill>
                  <a:srgbClr val="FF0000"/>
                </a:solidFill>
              </a:rPr>
              <a:t>CRISIS OF CONSCIOUSNESS</a:t>
            </a:r>
            <a:endParaRPr lang="en-US" sz="2400" b="1" dirty="0" smtClean="0">
              <a:solidFill>
                <a:srgbClr val="FF0000"/>
              </a:solidFill>
            </a:endParaRPr>
          </a:p>
        </p:txBody>
      </p:sp>
      <p:sp>
        <p:nvSpPr>
          <p:cNvPr id="4" name="Content Placeholder 3"/>
          <p:cNvSpPr>
            <a:spLocks noGrp="1"/>
          </p:cNvSpPr>
          <p:nvPr>
            <p:ph sz="half" idx="2"/>
          </p:nvPr>
        </p:nvSpPr>
        <p:spPr>
          <a:xfrm>
            <a:off x="2063750" y="2133600"/>
            <a:ext cx="3384550" cy="3671888"/>
          </a:xfrm>
        </p:spPr>
        <p:style>
          <a:lnRef idx="2">
            <a:schemeClr val="accent2"/>
          </a:lnRef>
          <a:fillRef idx="1">
            <a:schemeClr val="lt1"/>
          </a:fillRef>
          <a:effectRef idx="0">
            <a:schemeClr val="accent2"/>
          </a:effectRef>
          <a:fontRef idx="minor">
            <a:schemeClr val="dk1"/>
          </a:fontRef>
        </p:style>
        <p:txBody>
          <a:bodyPr/>
          <a:lstStyle/>
          <a:p>
            <a:pPr>
              <a:defRPr/>
            </a:pPr>
            <a:endParaRPr lang="sr-Latn-RS" dirty="0" smtClean="0">
              <a:solidFill>
                <a:srgbClr val="000066"/>
              </a:solidFill>
            </a:endParaRPr>
          </a:p>
          <a:p>
            <a:pPr>
              <a:defRPr/>
            </a:pPr>
            <a:endParaRPr lang="sr-Latn-RS" dirty="0" smtClean="0">
              <a:solidFill>
                <a:srgbClr val="000066"/>
              </a:solidFill>
            </a:endParaRPr>
          </a:p>
          <a:p>
            <a:pPr>
              <a:defRPr/>
            </a:pPr>
            <a:r>
              <a:rPr lang="en-US" dirty="0">
                <a:solidFill>
                  <a:schemeClr val="tx1">
                    <a:lumMod val="50000"/>
                  </a:schemeClr>
                </a:solidFill>
              </a:rPr>
              <a:t>sudden</a:t>
            </a:r>
          </a:p>
          <a:p>
            <a:pPr>
              <a:defRPr/>
            </a:pPr>
            <a:r>
              <a:rPr lang="en-US" dirty="0">
                <a:solidFill>
                  <a:schemeClr val="tx1">
                    <a:lumMod val="50000"/>
                  </a:schemeClr>
                </a:solidFill>
              </a:rPr>
              <a:t>transitory</a:t>
            </a:r>
          </a:p>
          <a:p>
            <a:pPr>
              <a:defRPr/>
            </a:pPr>
            <a:r>
              <a:rPr lang="en-US" dirty="0">
                <a:solidFill>
                  <a:schemeClr val="tx1">
                    <a:lumMod val="50000"/>
                  </a:schemeClr>
                </a:solidFill>
              </a:rPr>
              <a:t>complete interruption of </a:t>
            </a:r>
            <a:r>
              <a:rPr lang="en-US" dirty="0" smtClean="0">
                <a:solidFill>
                  <a:schemeClr val="tx1">
                    <a:lumMod val="50000"/>
                  </a:schemeClr>
                </a:solidFill>
              </a:rPr>
              <a:t>consciousness or </a:t>
            </a:r>
            <a:r>
              <a:rPr lang="en-US" dirty="0">
                <a:solidFill>
                  <a:schemeClr val="tx1">
                    <a:lumMod val="50000"/>
                  </a:schemeClr>
                </a:solidFill>
              </a:rPr>
              <a:t>not</a:t>
            </a:r>
          </a:p>
        </p:txBody>
      </p:sp>
      <p:sp>
        <p:nvSpPr>
          <p:cNvPr id="6" name="Content Placeholder 5"/>
          <p:cNvSpPr>
            <a:spLocks noGrp="1"/>
          </p:cNvSpPr>
          <p:nvPr>
            <p:ph sz="quarter" idx="4"/>
          </p:nvPr>
        </p:nvSpPr>
        <p:spPr>
          <a:xfrm>
            <a:off x="6820126" y="2133600"/>
            <a:ext cx="3457575" cy="3671888"/>
          </a:xfrm>
        </p:spPr>
        <p:style>
          <a:lnRef idx="2">
            <a:schemeClr val="accent2"/>
          </a:lnRef>
          <a:fillRef idx="1">
            <a:schemeClr val="lt1"/>
          </a:fillRef>
          <a:effectRef idx="0">
            <a:schemeClr val="accent2"/>
          </a:effectRef>
          <a:fontRef idx="minor">
            <a:schemeClr val="dk1"/>
          </a:fontRef>
        </p:style>
        <p:txBody>
          <a:bodyPr/>
          <a:lstStyle/>
          <a:p>
            <a:pPr>
              <a:defRPr/>
            </a:pPr>
            <a:endParaRPr lang="sr-Latn-RS" dirty="0" smtClean="0"/>
          </a:p>
          <a:p>
            <a:pPr>
              <a:defRPr/>
            </a:pPr>
            <a:endParaRPr lang="sr-Latn-RS" dirty="0" smtClean="0"/>
          </a:p>
          <a:p>
            <a:pPr>
              <a:defRPr/>
            </a:pPr>
            <a:r>
              <a:rPr lang="en-US" dirty="0">
                <a:solidFill>
                  <a:schemeClr val="tx1">
                    <a:lumMod val="50000"/>
                  </a:schemeClr>
                </a:solidFill>
              </a:rPr>
              <a:t>sudden</a:t>
            </a:r>
          </a:p>
          <a:p>
            <a:pPr>
              <a:defRPr/>
            </a:pPr>
            <a:r>
              <a:rPr lang="en-US" dirty="0">
                <a:solidFill>
                  <a:schemeClr val="tx1">
                    <a:lumMod val="50000"/>
                  </a:schemeClr>
                </a:solidFill>
              </a:rPr>
              <a:t>transitory</a:t>
            </a:r>
          </a:p>
          <a:p>
            <a:pPr>
              <a:defRPr/>
            </a:pPr>
            <a:r>
              <a:rPr lang="en-US" dirty="0">
                <a:solidFill>
                  <a:schemeClr val="tx1">
                    <a:lumMod val="50000"/>
                  </a:schemeClr>
                </a:solidFill>
              </a:rPr>
              <a:t>complete interruption of consciousness</a:t>
            </a:r>
          </a:p>
          <a:p>
            <a:pPr marL="0" indent="0">
              <a:buNone/>
              <a:defRPr/>
            </a:pPr>
            <a:endParaRPr lang="en-US" dirty="0">
              <a:solidFill>
                <a:schemeClr val="tx1">
                  <a:lumMod val="50000"/>
                </a:schemeClr>
              </a:solidFill>
            </a:endParaRPr>
          </a:p>
        </p:txBody>
      </p:sp>
      <p:sp>
        <p:nvSpPr>
          <p:cNvPr id="20487" name="Date Placeholder 6"/>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E4B411CF-1FCD-4EBE-989B-DB3E3A32BE35}" type="datetime3">
              <a:rPr lang="en-US"/>
              <a:pPr fontAlgn="base">
                <a:spcBef>
                  <a:spcPct val="0"/>
                </a:spcBef>
                <a:spcAft>
                  <a:spcPct val="0"/>
                </a:spcAft>
              </a:pPr>
              <a:t>20 February 2024</a:t>
            </a:fld>
            <a:endParaRPr lang="en-US"/>
          </a:p>
        </p:txBody>
      </p:sp>
      <p:sp>
        <p:nvSpPr>
          <p:cNvPr id="20488" name="Footer Placeholder 7"/>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t>Tranzitorni poremećaji svesti,KME</a:t>
            </a:r>
          </a:p>
        </p:txBody>
      </p:sp>
      <p:sp>
        <p:nvSpPr>
          <p:cNvPr id="20489" name="Slide Number Placeholder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fld id="{B168FA19-BA2D-4583-96D5-EFAEAEAA0C5C}" type="slidenum">
              <a:rPr lang="en-US">
                <a:solidFill>
                  <a:schemeClr val="bg1"/>
                </a:solidFill>
              </a:rPr>
              <a:pPr/>
              <a:t>8</a:t>
            </a:fld>
            <a:endParaRPr lang="en-US">
              <a:solidFill>
                <a:schemeClr val="bg1"/>
              </a:solidFill>
            </a:endParaRPr>
          </a:p>
        </p:txBody>
      </p:sp>
      <p:sp>
        <p:nvSpPr>
          <p:cNvPr id="10" name="Text Placeholder 2"/>
          <p:cNvSpPr txBox="1">
            <a:spLocks/>
          </p:cNvSpPr>
          <p:nvPr/>
        </p:nvSpPr>
        <p:spPr>
          <a:xfrm>
            <a:off x="6200746" y="1002756"/>
            <a:ext cx="5436089" cy="639762"/>
          </a:xfrm>
          <a:prstGeom prst="rect">
            <a:avLst/>
          </a:prstGeom>
        </p:spPr>
        <p:txBody>
          <a:bodyPr vert="horz" lIns="91440" tIns="45720" rIns="91440" bIns="45720" rtlCol="0" anchor="b">
            <a:noAutofit/>
          </a:bodyPr>
          <a:lstStyle>
            <a:lvl1pPr marL="0" indent="0" algn="l" defTabSz="457200" rtl="0" eaLnBrk="1" latinLnBrk="0" hangingPunct="1">
              <a:spcBef>
                <a:spcPts val="672"/>
              </a:spcBef>
              <a:spcAft>
                <a:spcPts val="600"/>
              </a:spcAft>
              <a:buClr>
                <a:schemeClr val="accent1"/>
              </a:buClr>
              <a:buSzPct val="115000"/>
              <a:buFont typeface="Arial"/>
              <a:buNone/>
              <a:defRPr sz="2800" b="0" kern="1200" cap="none">
                <a:solidFill>
                  <a:schemeClr val="accent1"/>
                </a:solidFill>
                <a:effectLst/>
                <a:latin typeface="+mn-lt"/>
                <a:ea typeface="+mn-ea"/>
                <a:cs typeface="+mn-cs"/>
              </a:defRPr>
            </a:lvl1pPr>
            <a:lvl2pPr marL="457200" indent="0" algn="l" defTabSz="457200" rtl="0" eaLnBrk="1" latinLnBrk="0" hangingPunct="1">
              <a:spcBef>
                <a:spcPct val="20000"/>
              </a:spcBef>
              <a:spcAft>
                <a:spcPts val="600"/>
              </a:spcAft>
              <a:buClr>
                <a:schemeClr val="accent1"/>
              </a:buClr>
              <a:buSzPct val="115000"/>
              <a:buFont typeface="Arial"/>
              <a:buNone/>
              <a:defRPr sz="2000" b="1" kern="1200" cap="none">
                <a:solidFill>
                  <a:schemeClr val="tx1">
                    <a:lumMod val="85000"/>
                    <a:lumOff val="15000"/>
                  </a:schemeClr>
                </a:solidFill>
                <a:effectLst/>
                <a:latin typeface="+mn-lt"/>
                <a:ea typeface="+mn-ea"/>
                <a:cs typeface="+mn-cs"/>
              </a:defRPr>
            </a:lvl2pPr>
            <a:lvl3pPr marL="914400" indent="0" algn="l" defTabSz="457200" rtl="0" eaLnBrk="1" latinLnBrk="0" hangingPunct="1">
              <a:spcBef>
                <a:spcPct val="20000"/>
              </a:spcBef>
              <a:spcAft>
                <a:spcPts val="600"/>
              </a:spcAft>
              <a:buClr>
                <a:schemeClr val="accent1"/>
              </a:buClr>
              <a:buSzPct val="115000"/>
              <a:buFont typeface="Arial"/>
              <a:buNone/>
              <a:defRPr sz="1800" b="1" kern="1200" cap="none">
                <a:solidFill>
                  <a:schemeClr val="tx1">
                    <a:lumMod val="85000"/>
                    <a:lumOff val="15000"/>
                  </a:schemeClr>
                </a:solidFill>
                <a:effectLst/>
                <a:latin typeface="+mn-lt"/>
                <a:ea typeface="+mn-ea"/>
                <a:cs typeface="+mn-cs"/>
              </a:defRPr>
            </a:lvl3pPr>
            <a:lvl4pPr marL="1371600" indent="0" algn="l" defTabSz="457200" rtl="0" eaLnBrk="1" latinLnBrk="0" hangingPunct="1">
              <a:spcBef>
                <a:spcPct val="20000"/>
              </a:spcBef>
              <a:spcAft>
                <a:spcPts val="600"/>
              </a:spcAft>
              <a:buClr>
                <a:schemeClr val="accent1"/>
              </a:buClr>
              <a:buSzPct val="115000"/>
              <a:buFont typeface="Arial"/>
              <a:buNone/>
              <a:defRPr sz="1600" b="1" kern="1200" cap="none">
                <a:solidFill>
                  <a:schemeClr val="tx1">
                    <a:lumMod val="85000"/>
                    <a:lumOff val="15000"/>
                  </a:schemeClr>
                </a:solidFill>
                <a:effectLst/>
                <a:latin typeface="+mn-lt"/>
                <a:ea typeface="+mn-ea"/>
                <a:cs typeface="+mn-cs"/>
              </a:defRPr>
            </a:lvl4pPr>
            <a:lvl5pPr marL="1828800" indent="0" algn="l" defTabSz="457200" rtl="0" eaLnBrk="1" latinLnBrk="0" hangingPunct="1">
              <a:spcBef>
                <a:spcPct val="20000"/>
              </a:spcBef>
              <a:spcAft>
                <a:spcPts val="600"/>
              </a:spcAft>
              <a:buClr>
                <a:schemeClr val="accent1"/>
              </a:buClr>
              <a:buSzPct val="115000"/>
              <a:buFont typeface="Arial"/>
              <a:buNone/>
              <a:defRPr sz="1600" b="1" kern="1200" cap="none">
                <a:solidFill>
                  <a:schemeClr val="tx1">
                    <a:lumMod val="85000"/>
                    <a:lumOff val="15000"/>
                  </a:schemeClr>
                </a:solidFill>
                <a:effectLst/>
                <a:latin typeface="+mn-lt"/>
                <a:ea typeface="+mn-ea"/>
                <a:cs typeface="+mn-cs"/>
              </a:defRPr>
            </a:lvl5pPr>
            <a:lvl6pPr marL="2286000" indent="0" algn="l" defTabSz="457200" rtl="0" eaLnBrk="1" latinLnBrk="0" hangingPunct="1">
              <a:spcBef>
                <a:spcPct val="20000"/>
              </a:spcBef>
              <a:spcAft>
                <a:spcPts val="600"/>
              </a:spcAft>
              <a:buClr>
                <a:schemeClr val="accent1"/>
              </a:buClr>
              <a:buSzPct val="115000"/>
              <a:buFont typeface="Arial"/>
              <a:buNone/>
              <a:defRPr sz="1600" b="1" kern="1200" cap="none">
                <a:solidFill>
                  <a:schemeClr val="tx1">
                    <a:lumMod val="85000"/>
                    <a:lumOff val="15000"/>
                  </a:schemeClr>
                </a:solidFill>
                <a:effectLst/>
                <a:latin typeface="+mn-lt"/>
                <a:ea typeface="+mn-ea"/>
                <a:cs typeface="+mn-cs"/>
              </a:defRPr>
            </a:lvl6pPr>
            <a:lvl7pPr marL="2743200" indent="0" algn="l" defTabSz="457200" rtl="0" eaLnBrk="1" latinLnBrk="0" hangingPunct="1">
              <a:spcBef>
                <a:spcPct val="20000"/>
              </a:spcBef>
              <a:spcAft>
                <a:spcPts val="600"/>
              </a:spcAft>
              <a:buClr>
                <a:schemeClr val="accent1"/>
              </a:buClr>
              <a:buSzPct val="115000"/>
              <a:buFont typeface="Arial"/>
              <a:buNone/>
              <a:defRPr sz="1600" b="1" kern="1200" cap="none">
                <a:solidFill>
                  <a:schemeClr val="tx1">
                    <a:lumMod val="85000"/>
                    <a:lumOff val="15000"/>
                  </a:schemeClr>
                </a:solidFill>
                <a:effectLst/>
                <a:latin typeface="+mn-lt"/>
                <a:ea typeface="+mn-ea"/>
                <a:cs typeface="+mn-cs"/>
              </a:defRPr>
            </a:lvl7pPr>
            <a:lvl8pPr marL="3200400" indent="0" algn="l" defTabSz="457200" rtl="0" eaLnBrk="1" latinLnBrk="0" hangingPunct="1">
              <a:spcBef>
                <a:spcPct val="20000"/>
              </a:spcBef>
              <a:spcAft>
                <a:spcPts val="600"/>
              </a:spcAft>
              <a:buClr>
                <a:schemeClr val="accent1"/>
              </a:buClr>
              <a:buSzPct val="115000"/>
              <a:buFont typeface="Arial"/>
              <a:buNone/>
              <a:defRPr sz="1600" b="1" kern="1200" cap="none">
                <a:solidFill>
                  <a:schemeClr val="tx1">
                    <a:lumMod val="85000"/>
                    <a:lumOff val="15000"/>
                  </a:schemeClr>
                </a:solidFill>
                <a:effectLst/>
                <a:latin typeface="+mn-lt"/>
                <a:ea typeface="+mn-ea"/>
                <a:cs typeface="+mn-cs"/>
              </a:defRPr>
            </a:lvl8pPr>
            <a:lvl9pPr marL="3657600" indent="0" algn="l" defTabSz="457200" rtl="0" eaLnBrk="1" latinLnBrk="0" hangingPunct="1">
              <a:spcBef>
                <a:spcPct val="20000"/>
              </a:spcBef>
              <a:spcAft>
                <a:spcPts val="600"/>
              </a:spcAft>
              <a:buClr>
                <a:schemeClr val="accent1"/>
              </a:buClr>
              <a:buSzPct val="115000"/>
              <a:buFont typeface="Arial"/>
              <a:buNone/>
              <a:defRPr sz="1600" b="1" kern="1200" cap="none">
                <a:solidFill>
                  <a:schemeClr val="tx1">
                    <a:lumMod val="85000"/>
                    <a:lumOff val="15000"/>
                  </a:schemeClr>
                </a:solidFill>
                <a:effectLst/>
                <a:latin typeface="+mn-lt"/>
                <a:ea typeface="+mn-ea"/>
                <a:cs typeface="+mn-cs"/>
              </a:defRPr>
            </a:lvl9pPr>
          </a:lstStyle>
          <a:p>
            <a:pPr algn="ctr"/>
            <a:r>
              <a:rPr lang="sr-Latn-RS" sz="2400" b="1" dirty="0">
                <a:solidFill>
                  <a:srgbClr val="FF0000"/>
                </a:solidFill>
              </a:rPr>
              <a:t>LOSS </a:t>
            </a:r>
            <a:r>
              <a:rPr lang="sr-Latn-RS" sz="2400" b="1" dirty="0" smtClean="0">
                <a:solidFill>
                  <a:srgbClr val="FF0000"/>
                </a:solidFill>
              </a:rPr>
              <a:t>OF</a:t>
            </a:r>
            <a:endParaRPr lang="en-US" sz="2400" b="1" dirty="0" smtClean="0">
              <a:solidFill>
                <a:srgbClr val="FF0000"/>
              </a:solidFill>
            </a:endParaRPr>
          </a:p>
          <a:p>
            <a:pPr algn="ctr"/>
            <a:r>
              <a:rPr lang="sr-Latn-RS" sz="2400" b="1" dirty="0" smtClean="0">
                <a:solidFill>
                  <a:srgbClr val="FF0000"/>
                </a:solidFill>
              </a:rPr>
              <a:t> </a:t>
            </a:r>
            <a:r>
              <a:rPr lang="sr-Latn-RS" sz="2400" b="1" dirty="0">
                <a:solidFill>
                  <a:srgbClr val="FF0000"/>
                </a:solidFill>
              </a:rPr>
              <a:t>CONSCIOUSNESS</a:t>
            </a:r>
            <a:endParaRPr lang="en-US" sz="2400" b="1" dirty="0" smtClean="0">
              <a:solidFill>
                <a:srgbClr val="FF0000"/>
              </a:solidFill>
            </a:endParaRPr>
          </a:p>
        </p:txBody>
      </p:sp>
    </p:spTree>
    <p:extLst>
      <p:ext uri="{BB962C8B-B14F-4D97-AF65-F5344CB8AC3E}">
        <p14:creationId xmlns:p14="http://schemas.microsoft.com/office/powerpoint/2010/main" val="247176695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2260600" y="1489075"/>
            <a:ext cx="7429500" cy="5253038"/>
          </a:xfrm>
        </p:spPr>
        <p:txBody>
          <a:bodyPr rtlCol="0">
            <a:normAutofit/>
          </a:bodyPr>
          <a:lstStyle/>
          <a:p>
            <a:pPr marL="0" indent="0">
              <a:lnSpc>
                <a:spcPct val="80000"/>
              </a:lnSpc>
              <a:spcAft>
                <a:spcPts val="0"/>
              </a:spcAft>
              <a:buNone/>
              <a:defRPr/>
            </a:pPr>
            <a:endParaRPr lang="sr-Latn-CS" altLang="sr-Latn-RS" sz="1800" b="1" dirty="0">
              <a:solidFill>
                <a:schemeClr val="bg2">
                  <a:lumMod val="75000"/>
                  <a:lumOff val="25000"/>
                </a:schemeClr>
              </a:solidFill>
              <a:latin typeface="Arial" panose="020B0604020202020204" pitchFamily="34" charset="0"/>
              <a:cs typeface="Arial" panose="020B0604020202020204" pitchFamily="34" charset="0"/>
            </a:endParaRPr>
          </a:p>
          <a:p>
            <a:pPr marL="609600" indent="-609600">
              <a:lnSpc>
                <a:spcPct val="80000"/>
              </a:lnSpc>
              <a:spcAft>
                <a:spcPts val="0"/>
              </a:spcAft>
              <a:buFont typeface="Wingdings" panose="05000000000000000000" pitchFamily="2" charset="2"/>
              <a:buAutoNum type="arabicPeriod"/>
              <a:defRPr/>
            </a:pPr>
            <a:endParaRPr lang="sr-Latn-CS" altLang="sr-Latn-RS" sz="1800" b="1" dirty="0"/>
          </a:p>
          <a:p>
            <a:pPr marL="609600" indent="-609600">
              <a:lnSpc>
                <a:spcPct val="80000"/>
              </a:lnSpc>
              <a:spcAft>
                <a:spcPts val="0"/>
              </a:spcAft>
              <a:buFont typeface="Wingdings" panose="05000000000000000000" pitchFamily="2" charset="2"/>
              <a:buAutoNum type="arabicPeriod"/>
              <a:defRPr/>
            </a:pPr>
            <a:endParaRPr lang="sr-Latn-CS" altLang="sr-Latn-RS" sz="1800" b="1" dirty="0"/>
          </a:p>
          <a:p>
            <a:pPr marL="609600" indent="-609600">
              <a:lnSpc>
                <a:spcPct val="80000"/>
              </a:lnSpc>
              <a:spcAft>
                <a:spcPts val="0"/>
              </a:spcAft>
              <a:buNone/>
              <a:defRPr/>
            </a:pPr>
            <a:endParaRPr lang="en-US" altLang="sr-Latn-RS" sz="2000" b="1" dirty="0"/>
          </a:p>
        </p:txBody>
      </p:sp>
      <p:pic>
        <p:nvPicPr>
          <p:cNvPr id="24579"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74826" y="404814"/>
            <a:ext cx="8785225" cy="626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8223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774825" y="222251"/>
            <a:ext cx="7429500" cy="1477963"/>
          </a:xfrm>
        </p:spPr>
        <p:txBody>
          <a:bodyPr/>
          <a:lstStyle/>
          <a:p>
            <a:pPr>
              <a:defRPr/>
            </a:pPr>
            <a:r>
              <a:rPr lang="en-US" altLang="sr-Latn-RS" dirty="0">
                <a:solidFill>
                  <a:prstClr val="black"/>
                </a:solidFill>
                <a:latin typeface="Arial" panose="020B0604020202020204" pitchFamily="34" charset="0"/>
                <a:cs typeface="Arial" panose="020B0604020202020204" pitchFamily="34" charset="0"/>
              </a:rPr>
              <a:t>n. Olfactorius I</a:t>
            </a:r>
            <a:endParaRPr lang="sr-Latn-CS" altLang="sr-Latn-RS" dirty="0"/>
          </a:p>
        </p:txBody>
      </p:sp>
      <p:pic>
        <p:nvPicPr>
          <p:cNvPr id="2560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64201" y="2268538"/>
            <a:ext cx="4824413" cy="445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5"/>
          <p:cNvSpPr>
            <a:spLocks noChangeArrowheads="1"/>
          </p:cNvSpPr>
          <p:nvPr/>
        </p:nvSpPr>
        <p:spPr bwMode="auto">
          <a:xfrm>
            <a:off x="2279576" y="1780051"/>
            <a:ext cx="5814092" cy="297525"/>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eaLnBrk="0" fontAlgn="base" hangingPunct="0">
              <a:spcBef>
                <a:spcPct val="0"/>
              </a:spcBef>
              <a:spcAft>
                <a:spcPct val="0"/>
              </a:spcAft>
            </a:pPr>
            <a:r>
              <a:rPr lang="sr-Latn-RS" sz="2100" dirty="0">
                <a:solidFill>
                  <a:srgbClr val="202124"/>
                </a:solidFill>
                <a:latin typeface="inherit"/>
              </a:rPr>
              <a:t>Accepts and transmits to the SENSE OF SMELL</a:t>
            </a:r>
            <a:r>
              <a:rPr lang="en-US" sz="600" dirty="0">
                <a:latin typeface="Tw Cen MT" panose="020B0602020104020603" pitchFamily="34" charset="0"/>
              </a:rPr>
              <a:t> </a:t>
            </a:r>
            <a:endParaRPr lang="en-US" dirty="0">
              <a:latin typeface="Tw Cen MT" panose="020B0602020104020603" pitchFamily="34" charset="0"/>
            </a:endParaRPr>
          </a:p>
        </p:txBody>
      </p:sp>
      <p:sp>
        <p:nvSpPr>
          <p:cNvPr id="3" name="Content Placeholder 2"/>
          <p:cNvSpPr>
            <a:spLocks noGrp="1"/>
          </p:cNvSpPr>
          <p:nvPr>
            <p:ph idx="1"/>
          </p:nvPr>
        </p:nvSpPr>
        <p:spPr/>
        <p:txBody>
          <a:bodyPr/>
          <a:lstStyle/>
          <a:p>
            <a:endParaRPr lang="sr-Latn-RS"/>
          </a:p>
        </p:txBody>
      </p:sp>
    </p:spTree>
    <p:extLst>
      <p:ext uri="{BB962C8B-B14F-4D97-AF65-F5344CB8AC3E}">
        <p14:creationId xmlns:p14="http://schemas.microsoft.com/office/powerpoint/2010/main" val="409325999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2"/>
          <p:cNvSpPr>
            <a:spLocks noGrp="1"/>
          </p:cNvSpPr>
          <p:nvPr>
            <p:ph idx="1"/>
          </p:nvPr>
        </p:nvSpPr>
        <p:spPr>
          <a:xfrm>
            <a:off x="1308732" y="351963"/>
            <a:ext cx="10161217" cy="6265863"/>
          </a:xfrm>
          <a:ln>
            <a:solidFill>
              <a:schemeClr val="tx1"/>
            </a:solidFill>
          </a:ln>
        </p:spPr>
        <p:txBody>
          <a:bodyPr>
            <a:normAutofit lnSpcReduction="10000"/>
          </a:bodyPr>
          <a:lstStyle/>
          <a:p>
            <a:pPr marL="0" indent="0">
              <a:lnSpc>
                <a:spcPct val="70000"/>
              </a:lnSpc>
              <a:buNone/>
            </a:pPr>
            <a:r>
              <a:rPr lang="sr-Latn-RS" altLang="en-US" sz="2000" dirty="0">
                <a:latin typeface="Arial" panose="020B0604020202020204" pitchFamily="34" charset="0"/>
                <a:cs typeface="Arial" panose="020B0604020202020204" pitchFamily="34" charset="0"/>
              </a:rPr>
              <a:t>Disorders of the sense of smell</a:t>
            </a:r>
          </a:p>
          <a:p>
            <a:pPr marL="0" indent="0">
              <a:lnSpc>
                <a:spcPct val="70000"/>
              </a:lnSpc>
              <a:buNone/>
            </a:pPr>
            <a:endParaRPr lang="sr-Latn-RS" altLang="en-US" sz="2000" dirty="0">
              <a:latin typeface="Arial" panose="020B0604020202020204" pitchFamily="34" charset="0"/>
              <a:cs typeface="Arial" panose="020B0604020202020204" pitchFamily="34" charset="0"/>
            </a:endParaRPr>
          </a:p>
          <a:p>
            <a:pPr marL="0" indent="0">
              <a:lnSpc>
                <a:spcPct val="70000"/>
              </a:lnSpc>
              <a:buNone/>
            </a:pPr>
            <a:r>
              <a:rPr lang="sr-Latn-RS" altLang="en-US" sz="2000" dirty="0">
                <a:latin typeface="Arial" panose="020B0604020202020204" pitchFamily="34" charset="0"/>
                <a:cs typeface="Arial" panose="020B0604020202020204" pitchFamily="34" charset="0"/>
              </a:rPr>
              <a:t>Unilateral or bilateral</a:t>
            </a:r>
          </a:p>
          <a:p>
            <a:pPr marL="0" indent="0">
              <a:lnSpc>
                <a:spcPct val="70000"/>
              </a:lnSpc>
              <a:buNone/>
            </a:pPr>
            <a:endParaRPr lang="sr-Latn-RS" altLang="en-US" sz="2000" dirty="0">
              <a:latin typeface="Arial" panose="020B0604020202020204" pitchFamily="34" charset="0"/>
              <a:cs typeface="Arial" panose="020B0604020202020204" pitchFamily="34" charset="0"/>
            </a:endParaRPr>
          </a:p>
          <a:p>
            <a:pPr marL="0" indent="0">
              <a:lnSpc>
                <a:spcPct val="70000"/>
              </a:lnSpc>
              <a:buNone/>
            </a:pPr>
            <a:r>
              <a:rPr lang="sr-Latn-RS" altLang="en-US" sz="2000" dirty="0">
                <a:latin typeface="Arial" panose="020B0604020202020204" pitchFamily="34" charset="0"/>
                <a:cs typeface="Arial" panose="020B0604020202020204" pitchFamily="34" charset="0"/>
              </a:rPr>
              <a:t>Temporary (impaired nasal service, smokers)</a:t>
            </a:r>
          </a:p>
          <a:p>
            <a:pPr marL="0" indent="0">
              <a:lnSpc>
                <a:spcPct val="70000"/>
              </a:lnSpc>
              <a:buNone/>
            </a:pPr>
            <a:r>
              <a:rPr lang="sr-Latn-RS" altLang="en-US" sz="2000" dirty="0">
                <a:latin typeface="Arial" panose="020B0604020202020204" pitchFamily="34" charset="0"/>
                <a:cs typeface="Arial" panose="020B0604020202020204" pitchFamily="34" charset="0"/>
              </a:rPr>
              <a:t>Permanent (degenerative diseases, TU)</a:t>
            </a:r>
          </a:p>
          <a:p>
            <a:pPr marL="0" indent="0">
              <a:lnSpc>
                <a:spcPct val="70000"/>
              </a:lnSpc>
              <a:buNone/>
            </a:pPr>
            <a:endParaRPr lang="sr-Latn-RS" altLang="en-US" sz="2000" dirty="0">
              <a:latin typeface="Arial" panose="020B0604020202020204" pitchFamily="34" charset="0"/>
              <a:cs typeface="Arial" panose="020B0604020202020204" pitchFamily="34" charset="0"/>
            </a:endParaRPr>
          </a:p>
          <a:p>
            <a:pPr marL="0" indent="0">
              <a:lnSpc>
                <a:spcPct val="70000"/>
              </a:lnSpc>
              <a:buNone/>
            </a:pPr>
            <a:r>
              <a:rPr lang="sr-Latn-RS" altLang="en-US" sz="2000" dirty="0">
                <a:latin typeface="Arial" panose="020B0604020202020204" pitchFamily="34" charset="0"/>
                <a:cs typeface="Arial" panose="020B0604020202020204" pitchFamily="34" charset="0"/>
              </a:rPr>
              <a:t>QUANTITATIVE</a:t>
            </a:r>
          </a:p>
          <a:p>
            <a:pPr marL="0" indent="0">
              <a:lnSpc>
                <a:spcPct val="70000"/>
              </a:lnSpc>
              <a:buNone/>
            </a:pPr>
            <a:r>
              <a:rPr lang="sr-Latn-RS" altLang="en-US" sz="2000" dirty="0">
                <a:latin typeface="Arial" panose="020B0604020202020204" pitchFamily="34" charset="0"/>
                <a:cs typeface="Arial" panose="020B0604020202020204" pitchFamily="34" charset="0"/>
              </a:rPr>
              <a:t> ANOSMIA (complete absence of sense of smell)</a:t>
            </a:r>
          </a:p>
          <a:p>
            <a:pPr marL="0" indent="0">
              <a:lnSpc>
                <a:spcPct val="70000"/>
              </a:lnSpc>
              <a:buNone/>
            </a:pPr>
            <a:r>
              <a:rPr lang="sr-Latn-RS" altLang="en-US" sz="2000" dirty="0">
                <a:latin typeface="Arial" panose="020B0604020202020204" pitchFamily="34" charset="0"/>
                <a:cs typeface="Arial" panose="020B0604020202020204" pitchFamily="34" charset="0"/>
              </a:rPr>
              <a:t> HYPOSMIA (reduced sense of smell)</a:t>
            </a:r>
          </a:p>
          <a:p>
            <a:pPr marL="0" indent="0">
              <a:lnSpc>
                <a:spcPct val="70000"/>
              </a:lnSpc>
              <a:buNone/>
            </a:pPr>
            <a:r>
              <a:rPr lang="sr-Latn-RS" altLang="en-US" sz="2000" dirty="0">
                <a:latin typeface="Arial" panose="020B0604020202020204" pitchFamily="34" charset="0"/>
                <a:cs typeface="Arial" panose="020B0604020202020204" pitchFamily="34" charset="0"/>
              </a:rPr>
              <a:t> HYPEROSMIA (increased sense of smell)</a:t>
            </a:r>
          </a:p>
          <a:p>
            <a:pPr marL="0" indent="0">
              <a:lnSpc>
                <a:spcPct val="70000"/>
              </a:lnSpc>
              <a:buNone/>
            </a:pPr>
            <a:endParaRPr lang="sr-Latn-RS" altLang="en-US" sz="2000" dirty="0">
              <a:latin typeface="Arial" panose="020B0604020202020204" pitchFamily="34" charset="0"/>
              <a:cs typeface="Arial" panose="020B0604020202020204" pitchFamily="34" charset="0"/>
            </a:endParaRPr>
          </a:p>
          <a:p>
            <a:pPr marL="0" indent="0">
              <a:lnSpc>
                <a:spcPct val="70000"/>
              </a:lnSpc>
              <a:buNone/>
            </a:pPr>
            <a:r>
              <a:rPr lang="sr-Latn-RS" altLang="en-US" sz="2000" dirty="0">
                <a:latin typeface="Arial" panose="020B0604020202020204" pitchFamily="34" charset="0"/>
                <a:cs typeface="Arial" panose="020B0604020202020204" pitchFamily="34" charset="0"/>
              </a:rPr>
              <a:t>QUALITATIVE</a:t>
            </a:r>
          </a:p>
          <a:p>
            <a:pPr marL="0" indent="0">
              <a:lnSpc>
                <a:spcPct val="70000"/>
              </a:lnSpc>
              <a:buNone/>
            </a:pPr>
            <a:r>
              <a:rPr lang="sr-Latn-RS" altLang="en-US" sz="2000" dirty="0">
                <a:latin typeface="Arial" panose="020B0604020202020204" pitchFamily="34" charset="0"/>
                <a:cs typeface="Arial" panose="020B0604020202020204" pitchFamily="34" charset="0"/>
              </a:rPr>
              <a:t> DISOSMIA/PAROSMIA (altered, misrecognition)</a:t>
            </a:r>
          </a:p>
          <a:p>
            <a:pPr marL="0" indent="0">
              <a:lnSpc>
                <a:spcPct val="70000"/>
              </a:lnSpc>
              <a:buNone/>
            </a:pPr>
            <a:r>
              <a:rPr lang="sr-Latn-RS" altLang="en-US" sz="2000" dirty="0">
                <a:latin typeface="Arial" panose="020B0604020202020204" pitchFamily="34" charset="0"/>
                <a:cs typeface="Arial" panose="020B0604020202020204" pitchFamily="34" charset="0"/>
              </a:rPr>
              <a:t> FANTOSMIA (hallucinations of smell)</a:t>
            </a:r>
          </a:p>
          <a:p>
            <a:pPr marL="0" indent="0">
              <a:lnSpc>
                <a:spcPct val="70000"/>
              </a:lnSpc>
              <a:buNone/>
            </a:pPr>
            <a:r>
              <a:rPr lang="sr-Latn-RS" altLang="en-US" sz="2000" dirty="0">
                <a:latin typeface="Arial" panose="020B0604020202020204" pitchFamily="34" charset="0"/>
                <a:cs typeface="Arial" panose="020B0604020202020204" pitchFamily="34" charset="0"/>
              </a:rPr>
              <a:t> PRESBIOSMIA (reduced sense of smell during aging)</a:t>
            </a:r>
          </a:p>
          <a:p>
            <a:pPr marL="0" indent="0">
              <a:lnSpc>
                <a:spcPct val="70000"/>
              </a:lnSpc>
              <a:buNone/>
            </a:pPr>
            <a:r>
              <a:rPr lang="sr-Latn-RS" altLang="en-US" sz="2000" dirty="0">
                <a:latin typeface="Arial" panose="020B0604020202020204" pitchFamily="34" charset="0"/>
                <a:cs typeface="Arial" panose="020B0604020202020204" pitchFamily="34" charset="0"/>
              </a:rPr>
              <a:t> CACOSMIA (disosmia with a specific sense of unpleasant odors)</a:t>
            </a:r>
          </a:p>
          <a:p>
            <a:pPr marL="0" indent="0">
              <a:lnSpc>
                <a:spcPct val="70000"/>
              </a:lnSpc>
              <a:buNone/>
            </a:pPr>
            <a:r>
              <a:rPr lang="sr-Latn-RS" altLang="en-US" sz="2000" dirty="0">
                <a:latin typeface="Arial" panose="020B0604020202020204" pitchFamily="34" charset="0"/>
                <a:cs typeface="Arial" panose="020B0604020202020204" pitchFamily="34" charset="0"/>
              </a:rPr>
              <a:t> COPROSMIA (cacosmia with the smell of faeces)</a:t>
            </a:r>
          </a:p>
          <a:p>
            <a:pPr marL="0" indent="0">
              <a:lnSpc>
                <a:spcPct val="70000"/>
              </a:lnSpc>
              <a:buNone/>
            </a:pPr>
            <a:r>
              <a:rPr lang="sr-Latn-RS" altLang="en-US" sz="2000" dirty="0">
                <a:latin typeface="Arial" panose="020B0604020202020204" pitchFamily="34" charset="0"/>
                <a:cs typeface="Arial" panose="020B0604020202020204" pitchFamily="34" charset="0"/>
              </a:rPr>
              <a:t> OLFACTORY AGNOSIA (inability to describe the smell detected)</a:t>
            </a:r>
            <a:endParaRPr lang="en-US" altLang="en-US" sz="2000" dirty="0"/>
          </a:p>
        </p:txBody>
      </p:sp>
    </p:spTree>
    <p:extLst>
      <p:ext uri="{BB962C8B-B14F-4D97-AF65-F5344CB8AC3E}">
        <p14:creationId xmlns:p14="http://schemas.microsoft.com/office/powerpoint/2010/main" val="294210724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1992314" y="620713"/>
            <a:ext cx="8351837" cy="5903912"/>
          </a:xfrm>
          <a:ln>
            <a:solidFill>
              <a:schemeClr val="tx1"/>
            </a:solidFill>
          </a:ln>
        </p:spPr>
        <p:txBody>
          <a:bodyPr/>
          <a:lstStyle/>
          <a:p>
            <a:pPr marL="0" indent="0">
              <a:buNone/>
            </a:pPr>
            <a:r>
              <a:rPr lang="sr-Latn-RS" altLang="en-US" b="1" dirty="0" smtClean="0">
                <a:latin typeface="Arial" panose="020B0604020202020204" pitchFamily="34" charset="0"/>
                <a:cs typeface="Arial" panose="020B0604020202020204" pitchFamily="34" charset="0"/>
              </a:rPr>
              <a:t>ANOSMIA/HYPOSMIA-CAUSES</a:t>
            </a:r>
            <a:endParaRPr lang="sr-Latn-RS" altLang="en-US" sz="1800" dirty="0"/>
          </a:p>
        </p:txBody>
      </p:sp>
      <p:sp>
        <p:nvSpPr>
          <p:cNvPr id="4" name="TextBox 3"/>
          <p:cNvSpPr txBox="1"/>
          <p:nvPr/>
        </p:nvSpPr>
        <p:spPr>
          <a:xfrm>
            <a:off x="1216241" y="1341439"/>
            <a:ext cx="8840572" cy="4770437"/>
          </a:xfrm>
          <a:prstGeom prst="rect">
            <a:avLst/>
          </a:prstGeom>
          <a:solidFill>
            <a:schemeClr val="tx2">
              <a:lumMod val="20000"/>
              <a:lumOff val="80000"/>
            </a:schemeClr>
          </a:solidFill>
          <a:ln>
            <a:solidFill>
              <a:schemeClr val="tx1"/>
            </a:solidFill>
          </a:ln>
        </p:spPr>
        <p:txBody>
          <a:bodyPr wrap="square">
            <a:spAutoFit/>
          </a:bodyPr>
          <a:lstStyle/>
          <a:p>
            <a:pPr marL="214313" indent="-214313" defTabSz="685800">
              <a:buFontTx/>
              <a:buChar char="-"/>
              <a:defRPr/>
            </a:pPr>
            <a:r>
              <a:rPr lang="sr-Latn-RS" sz="1900" dirty="0">
                <a:solidFill>
                  <a:prstClr val="black"/>
                </a:solidFill>
                <a:latin typeface="Calibri" panose="020F0502020204030204"/>
              </a:rPr>
              <a:t>Meningioma of the olfactory region, TU of the frontal lobe, sellar and parasellar tumors</a:t>
            </a:r>
          </a:p>
          <a:p>
            <a:pPr marL="214313" indent="-214313" defTabSz="685800">
              <a:buFontTx/>
              <a:buChar char="-"/>
              <a:defRPr/>
            </a:pPr>
            <a:r>
              <a:rPr lang="sr-Latn-RS" sz="1900" dirty="0">
                <a:solidFill>
                  <a:prstClr val="black"/>
                </a:solidFill>
                <a:latin typeface="Calibri" panose="020F0502020204030204"/>
              </a:rPr>
              <a:t>Deficiency of vitamins B6, B12, A, copper, zinc</a:t>
            </a:r>
          </a:p>
          <a:p>
            <a:pPr marL="214313" indent="-214313" defTabSz="685800">
              <a:buFontTx/>
              <a:buChar char="-"/>
              <a:defRPr/>
            </a:pPr>
            <a:r>
              <a:rPr lang="sr-Latn-RS" sz="1900" dirty="0">
                <a:solidFill>
                  <a:prstClr val="black"/>
                </a:solidFill>
                <a:latin typeface="Calibri" panose="020F0502020204030204"/>
              </a:rPr>
              <a:t>Craniocerebral trauma and surgical procedures</a:t>
            </a:r>
          </a:p>
          <a:p>
            <a:pPr marL="214313" indent="-214313" defTabSz="685800">
              <a:buFontTx/>
              <a:buChar char="-"/>
              <a:defRPr/>
            </a:pPr>
            <a:r>
              <a:rPr lang="sr-Latn-RS" sz="1900" dirty="0">
                <a:solidFill>
                  <a:prstClr val="black"/>
                </a:solidFill>
                <a:latin typeface="Calibri" panose="020F0502020204030204"/>
              </a:rPr>
              <a:t>Alzheimer's disease, Parkinson's disease, multiple sclerosis</a:t>
            </a:r>
          </a:p>
          <a:p>
            <a:pPr marL="214313" indent="-214313" defTabSz="685800">
              <a:buFontTx/>
              <a:buChar char="-"/>
              <a:defRPr/>
            </a:pPr>
            <a:r>
              <a:rPr lang="sr-Latn-RS" sz="1900" dirty="0">
                <a:solidFill>
                  <a:prstClr val="black"/>
                </a:solidFill>
                <a:latin typeface="Calibri" panose="020F0502020204030204"/>
              </a:rPr>
              <a:t>Congenital anomalies</a:t>
            </a:r>
          </a:p>
          <a:p>
            <a:pPr marL="214313" indent="-214313" defTabSz="685800">
              <a:buFontTx/>
              <a:buChar char="-"/>
              <a:defRPr/>
            </a:pPr>
            <a:r>
              <a:rPr lang="sr-Latn-RS" sz="1900" dirty="0">
                <a:solidFill>
                  <a:prstClr val="black"/>
                </a:solidFill>
                <a:latin typeface="Calibri" panose="020F0502020204030204"/>
              </a:rPr>
              <a:t>Kallmanov sy, Refsumov sy</a:t>
            </a:r>
          </a:p>
          <a:p>
            <a:pPr marL="214313" indent="-214313" defTabSz="685800">
              <a:buFontTx/>
              <a:buChar char="-"/>
              <a:defRPr/>
            </a:pPr>
            <a:r>
              <a:rPr lang="sr-Latn-RS" sz="1900" dirty="0">
                <a:solidFill>
                  <a:prstClr val="black"/>
                </a:solidFill>
                <a:latin typeface="Calibri" panose="020F0502020204030204"/>
              </a:rPr>
              <a:t>Psychiatric diseases</a:t>
            </a:r>
          </a:p>
          <a:p>
            <a:pPr marL="214313" indent="-214313" defTabSz="685800">
              <a:buFontTx/>
              <a:buChar char="-"/>
              <a:defRPr/>
            </a:pPr>
            <a:r>
              <a:rPr lang="sr-Latn-RS" sz="1900" dirty="0">
                <a:solidFill>
                  <a:prstClr val="black"/>
                </a:solidFill>
                <a:latin typeface="Calibri" panose="020F0502020204030204"/>
              </a:rPr>
              <a:t>Chronic sinus diseases, chronic rhinitis, deviation of the nasal septum</a:t>
            </a:r>
          </a:p>
          <a:p>
            <a:pPr marL="214313" indent="-214313" defTabSz="685800">
              <a:buFontTx/>
              <a:buChar char="-"/>
              <a:defRPr/>
            </a:pPr>
            <a:r>
              <a:rPr lang="sr-Latn-RS" sz="1900" dirty="0">
                <a:solidFill>
                  <a:prstClr val="black"/>
                </a:solidFill>
                <a:latin typeface="Calibri" panose="020F0502020204030204"/>
              </a:rPr>
              <a:t>Smoking</a:t>
            </a:r>
          </a:p>
          <a:p>
            <a:pPr marL="214313" indent="-214313" defTabSz="685800">
              <a:buFontTx/>
              <a:buChar char="-"/>
              <a:defRPr/>
            </a:pPr>
            <a:r>
              <a:rPr lang="sr-Latn-RS" sz="1900" dirty="0">
                <a:solidFill>
                  <a:prstClr val="black"/>
                </a:solidFill>
                <a:latin typeface="Calibri" panose="020F0502020204030204"/>
              </a:rPr>
              <a:t>General anesthesia</a:t>
            </a:r>
          </a:p>
          <a:p>
            <a:pPr marL="214313" indent="-214313" defTabSz="685800">
              <a:buFontTx/>
              <a:buChar char="-"/>
              <a:defRPr/>
            </a:pPr>
            <a:r>
              <a:rPr lang="sr-Latn-RS" sz="1900" dirty="0">
                <a:solidFill>
                  <a:prstClr val="black"/>
                </a:solidFill>
                <a:latin typeface="Calibri" panose="020F0502020204030204"/>
              </a:rPr>
              <a:t>Aging, pregnancy</a:t>
            </a:r>
          </a:p>
          <a:p>
            <a:pPr marL="214313" indent="-214313" defTabSz="685800">
              <a:buFontTx/>
              <a:buChar char="-"/>
              <a:defRPr/>
            </a:pPr>
            <a:r>
              <a:rPr lang="sr-Latn-RS" sz="1900" dirty="0">
                <a:solidFill>
                  <a:prstClr val="black"/>
                </a:solidFill>
                <a:latin typeface="Calibri" panose="020F0502020204030204"/>
              </a:rPr>
              <a:t>Meningitis</a:t>
            </a:r>
          </a:p>
          <a:p>
            <a:pPr marL="214313" indent="-214313" defTabSz="685800">
              <a:buFontTx/>
              <a:buChar char="-"/>
              <a:defRPr/>
            </a:pPr>
            <a:r>
              <a:rPr lang="sr-Latn-RS" sz="1900" dirty="0">
                <a:solidFill>
                  <a:prstClr val="black"/>
                </a:solidFill>
                <a:latin typeface="Calibri" panose="020F0502020204030204"/>
              </a:rPr>
              <a:t>Application of chemotherapy, drugs</a:t>
            </a:r>
          </a:p>
          <a:p>
            <a:pPr marL="214313" indent="-214313" defTabSz="685800">
              <a:buFontTx/>
              <a:buChar char="-"/>
              <a:defRPr/>
            </a:pPr>
            <a:r>
              <a:rPr lang="sr-Latn-RS" sz="1900" dirty="0">
                <a:solidFill>
                  <a:prstClr val="black"/>
                </a:solidFill>
                <a:latin typeface="Calibri" panose="020F0502020204030204"/>
              </a:rPr>
              <a:t>Abuse of cocaine, amphetamines</a:t>
            </a:r>
          </a:p>
          <a:p>
            <a:pPr marL="214313" indent="-214313" defTabSz="685800">
              <a:buFontTx/>
              <a:buChar char="-"/>
              <a:defRPr/>
            </a:pPr>
            <a:r>
              <a:rPr lang="sr-Latn-RS" sz="1900" dirty="0">
                <a:solidFill>
                  <a:prstClr val="black"/>
                </a:solidFill>
                <a:latin typeface="Calibri" panose="020F0502020204030204"/>
              </a:rPr>
              <a:t>Radiation therapy</a:t>
            </a:r>
            <a:endParaRPr lang="sr-Latn-RS" sz="1900" dirty="0">
              <a:solidFill>
                <a:prstClr val="black"/>
              </a:solidFill>
              <a:latin typeface="Calibri" panose="020F0502020204030204"/>
            </a:endParaRPr>
          </a:p>
        </p:txBody>
      </p:sp>
    </p:spTree>
    <p:extLst>
      <p:ext uri="{BB962C8B-B14F-4D97-AF65-F5344CB8AC3E}">
        <p14:creationId xmlns:p14="http://schemas.microsoft.com/office/powerpoint/2010/main" val="10236675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99188" y="4312560"/>
            <a:ext cx="8270875" cy="1858962"/>
          </a:xfrm>
          <a:solidFill>
            <a:srgbClr val="FFFF00">
              <a:alpha val="37000"/>
            </a:srgbClr>
          </a:solidFill>
          <a:ln>
            <a:solidFill>
              <a:schemeClr val="tx1"/>
            </a:solidFill>
          </a:ln>
        </p:spPr>
        <p:txBody>
          <a:bodyPr rtlCol="0">
            <a:noAutofit/>
          </a:bodyPr>
          <a:lstStyle/>
          <a:p>
            <a:pPr marL="0" indent="0">
              <a:spcAft>
                <a:spcPts val="0"/>
              </a:spcAft>
              <a:buNone/>
              <a:defRPr/>
            </a:pPr>
            <a:r>
              <a:rPr lang="en-US" sz="1600" b="1" dirty="0">
                <a:latin typeface="Arial" panose="020B0604020202020204" pitchFamily="34" charset="0"/>
                <a:cs typeface="Arial" panose="020B0604020202020204" pitchFamily="34" charset="0"/>
              </a:rPr>
              <a:t>Olfactory hallucinations...</a:t>
            </a:r>
          </a:p>
          <a:p>
            <a:pPr marL="0" indent="0">
              <a:spcAft>
                <a:spcPts val="0"/>
              </a:spcAft>
              <a:buNone/>
              <a:defRPr/>
            </a:pPr>
            <a:r>
              <a:rPr lang="en-US" sz="1600" b="1" dirty="0">
                <a:latin typeface="Arial" panose="020B0604020202020204" pitchFamily="34" charset="0"/>
                <a:cs typeface="Arial" panose="020B0604020202020204" pitchFamily="34" charset="0"/>
              </a:rPr>
              <a:t>Psychosis, after stopping excessive alcohol consumption</a:t>
            </a:r>
          </a:p>
          <a:p>
            <a:pPr marL="0" indent="0">
              <a:spcAft>
                <a:spcPts val="0"/>
              </a:spcAft>
              <a:buNone/>
              <a:defRPr/>
            </a:pPr>
            <a:r>
              <a:rPr lang="en-US" sz="1600" b="1" dirty="0">
                <a:latin typeface="Arial" panose="020B0604020202020204" pitchFamily="34" charset="0"/>
                <a:cs typeface="Arial" panose="020B0604020202020204" pitchFamily="34" charset="0"/>
              </a:rPr>
              <a:t>Vascular and neoplastic damage to the central structures of the olfactory system</a:t>
            </a:r>
          </a:p>
          <a:p>
            <a:pPr marL="0" indent="0">
              <a:spcAft>
                <a:spcPts val="0"/>
              </a:spcAft>
              <a:buNone/>
              <a:defRPr/>
            </a:pPr>
            <a:r>
              <a:rPr lang="en-US" sz="1600" b="1" dirty="0">
                <a:latin typeface="Arial" panose="020B0604020202020204" pitchFamily="34" charset="0"/>
                <a:cs typeface="Arial" panose="020B0604020202020204" pitchFamily="34" charset="0"/>
              </a:rPr>
              <a:t>UNCINATUS CRISIS! - episodic hallucinations of unpleasant smells or tastes, olfactory or gustatory auras that precede temporal epileptic attacks (epileptic focus in the anterior medial part of the T lobe)</a:t>
            </a:r>
            <a:endParaRPr lang="sr-Latn-RS" sz="1600" b="1" dirty="0">
              <a:latin typeface="Arial" panose="020B0604020202020204" pitchFamily="34" charset="0"/>
              <a:cs typeface="Arial" panose="020B0604020202020204" pitchFamily="34" charset="0"/>
            </a:endParaRPr>
          </a:p>
        </p:txBody>
      </p:sp>
      <p:sp>
        <p:nvSpPr>
          <p:cNvPr id="4" name="TextBox 3"/>
          <p:cNvSpPr txBox="1"/>
          <p:nvPr/>
        </p:nvSpPr>
        <p:spPr>
          <a:xfrm>
            <a:off x="1714501" y="493713"/>
            <a:ext cx="8618065" cy="1569660"/>
          </a:xfrm>
          <a:prstGeom prst="rect">
            <a:avLst/>
          </a:prstGeom>
          <a:solidFill>
            <a:schemeClr val="bg1">
              <a:lumMod val="95000"/>
            </a:schemeClr>
          </a:solidFill>
          <a:ln>
            <a:solidFill>
              <a:schemeClr val="tx1"/>
            </a:solidFill>
          </a:ln>
        </p:spPr>
        <p:txBody>
          <a:bodyPr wrap="none">
            <a:spAutoFit/>
          </a:bodyPr>
          <a:lstStyle/>
          <a:p>
            <a:pPr defTabSz="685800">
              <a:defRPr/>
            </a:pPr>
            <a:r>
              <a:rPr lang="sr-Latn-RS" sz="1600" b="1" dirty="0">
                <a:solidFill>
                  <a:prstClr val="black"/>
                </a:solidFill>
                <a:latin typeface="Arial" panose="020B0604020202020204" pitchFamily="34" charset="0"/>
                <a:cs typeface="Arial" panose="020B0604020202020204" pitchFamily="34" charset="0"/>
              </a:rPr>
              <a:t>Unilateral anosmia...</a:t>
            </a:r>
          </a:p>
          <a:p>
            <a:pPr defTabSz="685800">
              <a:defRPr/>
            </a:pPr>
            <a:r>
              <a:rPr lang="sr-Latn-RS" sz="1600" b="1" dirty="0">
                <a:solidFill>
                  <a:prstClr val="black"/>
                </a:solidFill>
                <a:latin typeface="Arial" panose="020B0604020202020204" pitchFamily="34" charset="0"/>
                <a:cs typeface="Arial" panose="020B0604020202020204" pitchFamily="34" charset="0"/>
              </a:rPr>
              <a:t>Meningiomas of the sphenoid crest, TU of the frontal lobe!</a:t>
            </a:r>
          </a:p>
          <a:p>
            <a:pPr defTabSz="685800">
              <a:defRPr/>
            </a:pPr>
            <a:r>
              <a:rPr lang="sr-Latn-RS" sz="1600" b="1" dirty="0">
                <a:solidFill>
                  <a:prstClr val="black"/>
                </a:solidFill>
                <a:latin typeface="Arial" panose="020B0604020202020204" pitchFamily="34" charset="0"/>
                <a:cs typeface="Arial" panose="020B0604020202020204" pitchFamily="34" charset="0"/>
              </a:rPr>
              <a:t>FOSTER-KENNEDY SYNDROME</a:t>
            </a:r>
          </a:p>
          <a:p>
            <a:pPr defTabSz="685800">
              <a:defRPr/>
            </a:pPr>
            <a:r>
              <a:rPr lang="sr-Latn-RS" sz="1600" b="1" dirty="0">
                <a:solidFill>
                  <a:prstClr val="black"/>
                </a:solidFill>
                <a:latin typeface="Arial" panose="020B0604020202020204" pitchFamily="34" charset="0"/>
                <a:cs typeface="Arial" panose="020B0604020202020204" pitchFamily="34" charset="0"/>
              </a:rPr>
              <a:t>a.) anosmia and atrophy n. opticus on the side bluntly increased intracranial pressure)</a:t>
            </a:r>
          </a:p>
          <a:p>
            <a:pPr defTabSz="685800">
              <a:defRPr/>
            </a:pPr>
            <a:r>
              <a:rPr lang="sr-Latn-RS" sz="1600" b="1" dirty="0">
                <a:solidFill>
                  <a:prstClr val="black"/>
                </a:solidFill>
                <a:latin typeface="Arial" panose="020B0604020202020204" pitchFamily="34" charset="0"/>
                <a:cs typeface="Arial" panose="020B0604020202020204" pitchFamily="34" charset="0"/>
              </a:rPr>
              <a:t>must</a:t>
            </a:r>
          </a:p>
          <a:p>
            <a:pPr defTabSz="685800">
              <a:defRPr/>
            </a:pPr>
            <a:r>
              <a:rPr lang="sr-Latn-RS" sz="1600" b="1" dirty="0">
                <a:solidFill>
                  <a:prstClr val="black"/>
                </a:solidFill>
                <a:latin typeface="Arial" panose="020B0604020202020204" pitchFamily="34" charset="0"/>
                <a:cs typeface="Arial" panose="020B0604020202020204" pitchFamily="34" charset="0"/>
              </a:rPr>
              <a:t>b.) stagnant papilla on the other eye (later...</a:t>
            </a:r>
            <a:endParaRPr lang="en-US" sz="1600" dirty="0">
              <a:solidFill>
                <a:prstClr val="black"/>
              </a:solidFill>
              <a:latin typeface="Arial" panose="020B0604020202020204" pitchFamily="34" charset="0"/>
              <a:cs typeface="Arial" panose="020B0604020202020204" pitchFamily="34" charset="0"/>
            </a:endParaRPr>
          </a:p>
        </p:txBody>
      </p:sp>
      <p:sp>
        <p:nvSpPr>
          <p:cNvPr id="5" name="TextBox 4"/>
          <p:cNvSpPr txBox="1"/>
          <p:nvPr/>
        </p:nvSpPr>
        <p:spPr>
          <a:xfrm>
            <a:off x="6667500" y="2347913"/>
            <a:ext cx="3316288" cy="1477328"/>
          </a:xfrm>
          <a:prstGeom prst="rect">
            <a:avLst/>
          </a:prstGeom>
          <a:solidFill>
            <a:schemeClr val="accent4">
              <a:lumMod val="20000"/>
              <a:lumOff val="80000"/>
            </a:schemeClr>
          </a:solidFill>
          <a:ln>
            <a:solidFill>
              <a:schemeClr val="tx1"/>
            </a:solidFill>
          </a:ln>
        </p:spPr>
        <p:txBody>
          <a:bodyPr>
            <a:spAutoFit/>
          </a:bodyPr>
          <a:lstStyle/>
          <a:p>
            <a:pPr defTabSz="685800">
              <a:defRPr/>
            </a:pPr>
            <a:r>
              <a:rPr lang="sr-Latn-RS" b="1" dirty="0">
                <a:solidFill>
                  <a:prstClr val="black"/>
                </a:solidFill>
                <a:latin typeface="Arial" panose="020B0604020202020204" pitchFamily="34" charset="0"/>
                <a:cs typeface="Arial" panose="020B0604020202020204" pitchFamily="34" charset="0"/>
              </a:rPr>
              <a:t>Hyperosmia...</a:t>
            </a:r>
          </a:p>
          <a:p>
            <a:pPr defTabSz="685800">
              <a:defRPr/>
            </a:pPr>
            <a:r>
              <a:rPr lang="sr-Latn-RS" b="1" dirty="0">
                <a:solidFill>
                  <a:prstClr val="black"/>
                </a:solidFill>
                <a:latin typeface="Arial" panose="020B0604020202020204" pitchFamily="34" charset="0"/>
                <a:cs typeface="Arial" panose="020B0604020202020204" pitchFamily="34" charset="0"/>
              </a:rPr>
              <a:t>Pregnancy, menstrual cycle</a:t>
            </a:r>
          </a:p>
          <a:p>
            <a:pPr defTabSz="685800">
              <a:defRPr/>
            </a:pPr>
            <a:r>
              <a:rPr lang="sr-Latn-RS" b="1" dirty="0">
                <a:solidFill>
                  <a:prstClr val="black"/>
                </a:solidFill>
                <a:latin typeface="Arial" panose="020B0604020202020204" pitchFamily="34" charset="0"/>
                <a:cs typeface="Arial" panose="020B0604020202020204" pitchFamily="34" charset="0"/>
              </a:rPr>
              <a:t>Migraine</a:t>
            </a:r>
          </a:p>
          <a:p>
            <a:pPr defTabSz="685800">
              <a:defRPr/>
            </a:pPr>
            <a:r>
              <a:rPr lang="sr-Latn-RS" b="1" dirty="0">
                <a:solidFill>
                  <a:prstClr val="black"/>
                </a:solidFill>
                <a:latin typeface="Arial" panose="020B0604020202020204" pitchFamily="34" charset="0"/>
                <a:cs typeface="Arial" panose="020B0604020202020204" pitchFamily="34" charset="0"/>
              </a:rPr>
              <a:t>Functional disorders</a:t>
            </a:r>
          </a:p>
          <a:p>
            <a:pPr defTabSz="685800">
              <a:defRPr/>
            </a:pPr>
            <a:r>
              <a:rPr lang="sr-Latn-RS" b="1" dirty="0">
                <a:solidFill>
                  <a:prstClr val="black"/>
                </a:solidFill>
                <a:latin typeface="Arial" panose="020B0604020202020204" pitchFamily="34" charset="0"/>
                <a:cs typeface="Arial" panose="020B0604020202020204" pitchFamily="34" charset="0"/>
              </a:rPr>
              <a:t>Substance abuse</a:t>
            </a:r>
            <a:endParaRPr lang="en-US" sz="1350" dirty="0">
              <a:solidFill>
                <a:prstClr val="black"/>
              </a:solidFill>
              <a:latin typeface="Calibri" panose="020F0502020204030204"/>
            </a:endParaRPr>
          </a:p>
        </p:txBody>
      </p:sp>
      <p:sp>
        <p:nvSpPr>
          <p:cNvPr id="6" name="TextBox 5"/>
          <p:cNvSpPr txBox="1"/>
          <p:nvPr/>
        </p:nvSpPr>
        <p:spPr>
          <a:xfrm>
            <a:off x="2063750" y="2867025"/>
            <a:ext cx="3312170" cy="923330"/>
          </a:xfrm>
          <a:prstGeom prst="rect">
            <a:avLst/>
          </a:prstGeom>
          <a:solidFill>
            <a:schemeClr val="accent6">
              <a:lumMod val="40000"/>
              <a:lumOff val="60000"/>
            </a:schemeClr>
          </a:solidFill>
          <a:ln>
            <a:solidFill>
              <a:schemeClr val="tx1"/>
            </a:solidFill>
          </a:ln>
        </p:spPr>
        <p:txBody>
          <a:bodyPr wrap="square">
            <a:spAutoFit/>
          </a:bodyPr>
          <a:lstStyle/>
          <a:p>
            <a:pPr defTabSz="685800">
              <a:defRPr/>
            </a:pPr>
            <a:r>
              <a:rPr lang="en-US" b="1" dirty="0" err="1">
                <a:solidFill>
                  <a:prstClr val="black"/>
                </a:solidFill>
                <a:latin typeface="Arial" panose="020B0604020202020204" pitchFamily="34" charset="0"/>
                <a:cs typeface="Arial" panose="020B0604020202020204" pitchFamily="34" charset="0"/>
              </a:rPr>
              <a:t>Parosmias</a:t>
            </a:r>
            <a:r>
              <a:rPr lang="en-US" b="1" dirty="0">
                <a:solidFill>
                  <a:prstClr val="black"/>
                </a:solidFill>
                <a:latin typeface="Arial" panose="020B0604020202020204" pitchFamily="34" charset="0"/>
                <a:cs typeface="Arial" panose="020B0604020202020204" pitchFamily="34" charset="0"/>
              </a:rPr>
              <a:t> and </a:t>
            </a:r>
            <a:r>
              <a:rPr lang="en-US" b="1" dirty="0" err="1">
                <a:solidFill>
                  <a:prstClr val="black"/>
                </a:solidFill>
                <a:latin typeface="Arial" panose="020B0604020202020204" pitchFamily="34" charset="0"/>
                <a:cs typeface="Arial" panose="020B0604020202020204" pitchFamily="34" charset="0"/>
              </a:rPr>
              <a:t>cacosmias</a:t>
            </a:r>
            <a:r>
              <a:rPr lang="en-US" b="1" dirty="0">
                <a:solidFill>
                  <a:prstClr val="black"/>
                </a:solidFill>
                <a:latin typeface="Arial" panose="020B0604020202020204" pitchFamily="34" charset="0"/>
                <a:cs typeface="Arial" panose="020B0604020202020204" pitchFamily="34" charset="0"/>
              </a:rPr>
              <a:t>...</a:t>
            </a:r>
          </a:p>
          <a:p>
            <a:pPr defTabSz="685800">
              <a:defRPr/>
            </a:pPr>
            <a:r>
              <a:rPr lang="en-US" b="1" dirty="0">
                <a:solidFill>
                  <a:prstClr val="black"/>
                </a:solidFill>
                <a:latin typeface="Arial" panose="020B0604020202020204" pitchFamily="34" charset="0"/>
                <a:cs typeface="Arial" panose="020B0604020202020204" pitchFamily="34" charset="0"/>
              </a:rPr>
              <a:t>Psychiatric diseases</a:t>
            </a:r>
          </a:p>
          <a:p>
            <a:pPr defTabSz="685800">
              <a:defRPr/>
            </a:pPr>
            <a:r>
              <a:rPr lang="en-US" b="1" dirty="0">
                <a:solidFill>
                  <a:prstClr val="black"/>
                </a:solidFill>
                <a:latin typeface="Arial" panose="020B0604020202020204" pitchFamily="34" charset="0"/>
                <a:cs typeface="Arial" panose="020B0604020202020204" pitchFamily="34" charset="0"/>
              </a:rPr>
              <a:t>After head trauma</a:t>
            </a:r>
            <a:endParaRPr lang="sr-Latn-RS"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8941101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774825" y="222251"/>
            <a:ext cx="7429500" cy="1477963"/>
          </a:xfrm>
        </p:spPr>
        <p:txBody>
          <a:bodyPr/>
          <a:lstStyle/>
          <a:p>
            <a:pPr>
              <a:defRPr/>
            </a:pPr>
            <a:r>
              <a:rPr lang="en-US" altLang="sr-Latn-RS" dirty="0">
                <a:solidFill>
                  <a:prstClr val="black"/>
                </a:solidFill>
                <a:latin typeface="Arial" panose="020B0604020202020204" pitchFamily="34" charset="0"/>
                <a:cs typeface="Arial" panose="020B0604020202020204" pitchFamily="34" charset="0"/>
              </a:rPr>
              <a:t>n</a:t>
            </a:r>
            <a:r>
              <a:rPr lang="en-US" altLang="sr-Latn-RS" dirty="0" smtClean="0">
                <a:solidFill>
                  <a:prstClr val="black"/>
                </a:solidFill>
                <a:latin typeface="Arial" panose="020B0604020202020204" pitchFamily="34" charset="0"/>
                <a:cs typeface="Arial" panose="020B0604020202020204" pitchFamily="34" charset="0"/>
              </a:rPr>
              <a:t>.</a:t>
            </a:r>
            <a:r>
              <a:rPr lang="sr-Cyrl-RS" altLang="sr-Latn-RS" dirty="0" smtClean="0">
                <a:solidFill>
                  <a:prstClr val="black"/>
                </a:solidFill>
                <a:latin typeface="Arial" panose="020B0604020202020204" pitchFamily="34" charset="0"/>
                <a:cs typeface="Arial" panose="020B0604020202020204" pitchFamily="34" charset="0"/>
              </a:rPr>
              <a:t> О</a:t>
            </a:r>
            <a:r>
              <a:rPr lang="sr-Latn-RS" altLang="sr-Latn-RS" dirty="0" smtClean="0">
                <a:solidFill>
                  <a:prstClr val="black"/>
                </a:solidFill>
                <a:latin typeface="Arial" panose="020B0604020202020204" pitchFamily="34" charset="0"/>
                <a:cs typeface="Arial" panose="020B0604020202020204" pitchFamily="34" charset="0"/>
              </a:rPr>
              <a:t>PTICUS i</a:t>
            </a:r>
            <a:r>
              <a:rPr lang="en-US" altLang="sr-Latn-RS" dirty="0" smtClean="0">
                <a:solidFill>
                  <a:prstClr val="black"/>
                </a:solidFill>
                <a:latin typeface="Arial" panose="020B0604020202020204" pitchFamily="34" charset="0"/>
                <a:cs typeface="Arial" panose="020B0604020202020204" pitchFamily="34" charset="0"/>
              </a:rPr>
              <a:t>I</a:t>
            </a:r>
            <a:endParaRPr lang="sr-Latn-CS" altLang="sr-Latn-RS" dirty="0"/>
          </a:p>
        </p:txBody>
      </p:sp>
      <p:sp>
        <p:nvSpPr>
          <p:cNvPr id="29699" name="Rectangle 3"/>
          <p:cNvSpPr>
            <a:spLocks noGrp="1" noChangeArrowheads="1"/>
          </p:cNvSpPr>
          <p:nvPr>
            <p:ph idx="1"/>
          </p:nvPr>
        </p:nvSpPr>
        <p:spPr>
          <a:xfrm>
            <a:off x="1555750" y="1454151"/>
            <a:ext cx="8032750" cy="3541713"/>
          </a:xfrm>
        </p:spPr>
        <p:txBody>
          <a:bodyPr/>
          <a:lstStyle/>
          <a:p>
            <a:pPr marL="0" indent="0">
              <a:buNone/>
            </a:pPr>
            <a:r>
              <a:rPr lang="sr-Cyrl-RS" altLang="en-US" dirty="0" smtClean="0">
                <a:solidFill>
                  <a:srgbClr val="000000"/>
                </a:solidFill>
                <a:latin typeface="Calibri" panose="020F0502020204030204" pitchFamily="34" charset="0"/>
              </a:rPr>
              <a:t>   </a:t>
            </a:r>
            <a:r>
              <a:rPr lang="en-US" altLang="en-US" sz="2200" dirty="0">
                <a:solidFill>
                  <a:srgbClr val="000000"/>
                </a:solidFill>
                <a:latin typeface="Arial" panose="020B0604020202020204" pitchFamily="34" charset="0"/>
                <a:cs typeface="Arial" panose="020B0604020202020204" pitchFamily="34" charset="0"/>
              </a:rPr>
              <a:t>Sensory nerve</a:t>
            </a:r>
          </a:p>
          <a:p>
            <a:pPr marL="0" indent="0">
              <a:buNone/>
            </a:pPr>
            <a:r>
              <a:rPr lang="en-US" altLang="en-US" sz="2200" dirty="0">
                <a:solidFill>
                  <a:srgbClr val="000000"/>
                </a:solidFill>
                <a:latin typeface="Arial" panose="020B0604020202020204" pitchFamily="34" charset="0"/>
                <a:cs typeface="Arial" panose="020B0604020202020204" pitchFamily="34" charset="0"/>
              </a:rPr>
              <a:t>   EYESIGHT</a:t>
            </a:r>
          </a:p>
          <a:p>
            <a:pPr marL="0" indent="0">
              <a:buNone/>
            </a:pPr>
            <a:r>
              <a:rPr lang="en-US" altLang="en-US" sz="2200" dirty="0">
                <a:solidFill>
                  <a:srgbClr val="000000"/>
                </a:solidFill>
                <a:latin typeface="Arial" panose="020B0604020202020204" pitchFamily="34" charset="0"/>
                <a:cs typeface="Arial" panose="020B0604020202020204" pitchFamily="34" charset="0"/>
              </a:rPr>
              <a:t>   It carries visual information from the retina to the brain</a:t>
            </a:r>
            <a:endParaRPr lang="sr-Latn-CS" altLang="sr-Latn-RS" b="1" u="sng" dirty="0" smtClean="0"/>
          </a:p>
        </p:txBody>
      </p:sp>
      <p:pic>
        <p:nvPicPr>
          <p:cNvPr id="29700"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62401" y="3297239"/>
            <a:ext cx="4348163" cy="332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801278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idx="1"/>
          </p:nvPr>
        </p:nvSpPr>
        <p:spPr>
          <a:xfrm>
            <a:off x="1533525" y="404814"/>
            <a:ext cx="8032750" cy="720725"/>
          </a:xfrm>
        </p:spPr>
        <p:txBody>
          <a:bodyPr/>
          <a:lstStyle/>
          <a:p>
            <a:pPr marL="0" indent="0">
              <a:buNone/>
            </a:pPr>
            <a:r>
              <a:rPr lang="sr-Cyrl-RS" altLang="en-US" dirty="0" smtClean="0">
                <a:solidFill>
                  <a:srgbClr val="000000"/>
                </a:solidFill>
                <a:latin typeface="Calibri" panose="020F0502020204030204" pitchFamily="34" charset="0"/>
              </a:rPr>
              <a:t> </a:t>
            </a:r>
            <a:r>
              <a:rPr lang="sr-Latn-RS" altLang="en-US" dirty="0" smtClean="0">
                <a:solidFill>
                  <a:srgbClr val="000000"/>
                </a:solidFill>
                <a:latin typeface="Calibri" panose="020F0502020204030204" pitchFamily="34" charset="0"/>
              </a:rPr>
              <a:t>visual pathway</a:t>
            </a:r>
            <a:endParaRPr lang="sr-Latn-CS" altLang="sr-Latn-RS" b="1" u="sng" dirty="0" smtClean="0"/>
          </a:p>
        </p:txBody>
      </p:sp>
      <p:pic>
        <p:nvPicPr>
          <p:cNvPr id="3072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92613" y="260350"/>
            <a:ext cx="5173662" cy="640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451015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9650" y="260351"/>
            <a:ext cx="7429500" cy="1477963"/>
          </a:xfrm>
        </p:spPr>
        <p:txBody>
          <a:bodyPr/>
          <a:lstStyle/>
          <a:p>
            <a:pPr>
              <a:defRPr/>
            </a:pPr>
            <a:r>
              <a:rPr lang="en-US" sz="3200" dirty="0">
                <a:solidFill>
                  <a:schemeClr val="tx1"/>
                </a:solidFill>
                <a:latin typeface="Arial" panose="020B0604020202020204" pitchFamily="34" charset="0"/>
                <a:cs typeface="Arial" panose="020B0604020202020204" pitchFamily="34" charset="0"/>
              </a:rPr>
              <a:t>damage to the visual system</a:t>
            </a:r>
            <a:endParaRPr lang="sr-Latn-RS" sz="3200" dirty="0">
              <a:solidFill>
                <a:schemeClr val="tx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287589" y="2636838"/>
            <a:ext cx="7964487" cy="3541712"/>
          </a:xfrm>
        </p:spPr>
        <p:txBody>
          <a:bodyPr rtlCol="0">
            <a:normAutofit/>
          </a:bodyPr>
          <a:lstStyle/>
          <a:p>
            <a:pPr>
              <a:spcAft>
                <a:spcPts val="0"/>
              </a:spcAft>
              <a:defRPr/>
            </a:pPr>
            <a:r>
              <a:rPr lang="en-US" sz="2800" dirty="0">
                <a:solidFill>
                  <a:srgbClr val="C00000"/>
                </a:solidFill>
                <a:latin typeface="Arial" panose="020B0604020202020204" pitchFamily="34" charset="0"/>
                <a:cs typeface="Arial" panose="020B0604020202020204" pitchFamily="34" charset="0"/>
              </a:rPr>
              <a:t>Decreased visual acuity</a:t>
            </a:r>
          </a:p>
          <a:p>
            <a:pPr>
              <a:spcAft>
                <a:spcPts val="0"/>
              </a:spcAft>
              <a:defRPr/>
            </a:pPr>
            <a:endParaRPr lang="en-US" sz="2800" dirty="0">
              <a:solidFill>
                <a:srgbClr val="C00000"/>
              </a:solidFill>
              <a:latin typeface="Arial" panose="020B0604020202020204" pitchFamily="34" charset="0"/>
              <a:cs typeface="Arial" panose="020B0604020202020204" pitchFamily="34" charset="0"/>
            </a:endParaRPr>
          </a:p>
          <a:p>
            <a:pPr>
              <a:spcAft>
                <a:spcPts val="0"/>
              </a:spcAft>
              <a:defRPr/>
            </a:pPr>
            <a:r>
              <a:rPr lang="en-US" sz="2800" dirty="0">
                <a:solidFill>
                  <a:srgbClr val="C00000"/>
                </a:solidFill>
                <a:latin typeface="Arial" panose="020B0604020202020204" pitchFamily="34" charset="0"/>
                <a:cs typeface="Arial" panose="020B0604020202020204" pitchFamily="34" charset="0"/>
              </a:rPr>
              <a:t>Drops in the field of vision</a:t>
            </a:r>
            <a:endParaRPr lang="sr-Cyrl-RS" dirty="0"/>
          </a:p>
          <a:p>
            <a:pPr>
              <a:spcAft>
                <a:spcPts val="0"/>
              </a:spcAft>
              <a:defRPr/>
            </a:pPr>
            <a:endParaRPr lang="sr-Latn-RS" dirty="0"/>
          </a:p>
        </p:txBody>
      </p:sp>
    </p:spTree>
    <p:extLst>
      <p:ext uri="{BB962C8B-B14F-4D97-AF65-F5344CB8AC3E}">
        <p14:creationId xmlns:p14="http://schemas.microsoft.com/office/powerpoint/2010/main" val="57102264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8213" y="333376"/>
            <a:ext cx="7429500" cy="1477963"/>
          </a:xfrm>
        </p:spPr>
        <p:txBody>
          <a:bodyPr>
            <a:normAutofit fontScale="90000"/>
          </a:bodyPr>
          <a:lstStyle/>
          <a:p>
            <a:pPr>
              <a:defRPr/>
            </a:pPr>
            <a:r>
              <a:rPr lang="en-US" sz="3200" dirty="0">
                <a:solidFill>
                  <a:srgbClr val="C00000"/>
                </a:solidFill>
                <a:latin typeface="Arial" panose="020B0604020202020204" pitchFamily="34" charset="0"/>
                <a:cs typeface="Arial" panose="020B0604020202020204" pitchFamily="34" charset="0"/>
              </a:rPr>
              <a:t/>
            </a:r>
            <a:br>
              <a:rPr lang="en-US" sz="3200" dirty="0">
                <a:solidFill>
                  <a:srgbClr val="C00000"/>
                </a:solidFill>
                <a:latin typeface="Arial" panose="020B0604020202020204" pitchFamily="34" charset="0"/>
                <a:cs typeface="Arial" panose="020B0604020202020204" pitchFamily="34" charset="0"/>
              </a:rPr>
            </a:br>
            <a:r>
              <a:rPr lang="en-US" sz="3200" dirty="0">
                <a:solidFill>
                  <a:srgbClr val="C00000"/>
                </a:solidFill>
                <a:latin typeface="Arial" panose="020B0604020202020204" pitchFamily="34" charset="0"/>
                <a:cs typeface="Arial" panose="020B0604020202020204" pitchFamily="34" charset="0"/>
              </a:rPr>
              <a:t>Decreased visual acuity</a:t>
            </a:r>
            <a:br>
              <a:rPr lang="en-US" sz="3200" dirty="0">
                <a:solidFill>
                  <a:srgbClr val="C00000"/>
                </a:solidFill>
                <a:latin typeface="Arial" panose="020B0604020202020204" pitchFamily="34" charset="0"/>
                <a:cs typeface="Arial" panose="020B0604020202020204" pitchFamily="34" charset="0"/>
              </a:rPr>
            </a:br>
            <a:r>
              <a:rPr lang="az-Cyrl-AZ" dirty="0"/>
              <a:t/>
            </a:r>
            <a:br>
              <a:rPr lang="az-Cyrl-AZ" dirty="0"/>
            </a:br>
            <a:endParaRPr lang="sr-Latn-RS" dirty="0"/>
          </a:p>
        </p:txBody>
      </p:sp>
      <p:sp>
        <p:nvSpPr>
          <p:cNvPr id="3" name="Content Placeholder 2"/>
          <p:cNvSpPr>
            <a:spLocks noGrp="1"/>
          </p:cNvSpPr>
          <p:nvPr>
            <p:ph idx="1"/>
          </p:nvPr>
        </p:nvSpPr>
        <p:spPr>
          <a:xfrm>
            <a:off x="2208213" y="1628776"/>
            <a:ext cx="8064500" cy="4968875"/>
          </a:xfrm>
        </p:spPr>
        <p:txBody>
          <a:bodyPr rtlCol="0">
            <a:normAutofit/>
          </a:bodyPr>
          <a:lstStyle/>
          <a:p>
            <a:pPr marL="0" indent="0">
              <a:spcAft>
                <a:spcPts val="0"/>
              </a:spcAft>
              <a:buNone/>
              <a:defRPr/>
            </a:pPr>
            <a:r>
              <a:rPr lang="sr-Latn-RS" dirty="0">
                <a:solidFill>
                  <a:schemeClr val="tx1"/>
                </a:solidFill>
                <a:latin typeface="Arial" panose="020B0604020202020204" pitchFamily="34" charset="0"/>
                <a:cs typeface="Arial" panose="020B0604020202020204" pitchFamily="34" charset="0"/>
              </a:rPr>
              <a:t>- diseases of the structures of the eye itself (ophthalmologist)</a:t>
            </a:r>
          </a:p>
          <a:p>
            <a:pPr marL="0" indent="0">
              <a:spcAft>
                <a:spcPts val="0"/>
              </a:spcAft>
              <a:buNone/>
              <a:defRPr/>
            </a:pPr>
            <a:r>
              <a:rPr lang="sr-Latn-RS" dirty="0">
                <a:solidFill>
                  <a:schemeClr val="tx1"/>
                </a:solidFill>
                <a:latin typeface="Arial" panose="020B0604020202020204" pitchFamily="34" charset="0"/>
                <a:cs typeface="Arial" panose="020B0604020202020204" pitchFamily="34" charset="0"/>
              </a:rPr>
              <a:t> - damage to the visual pathway (neurologist)</a:t>
            </a:r>
          </a:p>
          <a:p>
            <a:pPr marL="0" indent="0">
              <a:spcAft>
                <a:spcPts val="0"/>
              </a:spcAft>
              <a:buNone/>
              <a:defRPr/>
            </a:pPr>
            <a:endParaRPr lang="sr-Latn-RS" dirty="0">
              <a:solidFill>
                <a:schemeClr val="tx1"/>
              </a:solidFill>
              <a:latin typeface="Arial" panose="020B0604020202020204" pitchFamily="34" charset="0"/>
              <a:cs typeface="Arial" panose="020B0604020202020204" pitchFamily="34" charset="0"/>
            </a:endParaRPr>
          </a:p>
          <a:p>
            <a:pPr marL="0" indent="0">
              <a:spcAft>
                <a:spcPts val="0"/>
              </a:spcAft>
              <a:buNone/>
              <a:defRPr/>
            </a:pPr>
            <a:r>
              <a:rPr lang="sr-Latn-RS" dirty="0">
                <a:solidFill>
                  <a:schemeClr val="tx1"/>
                </a:solidFill>
                <a:latin typeface="Arial" panose="020B0604020202020204" pitchFamily="34" charset="0"/>
                <a:cs typeface="Arial" panose="020B0604020202020204" pitchFamily="34" charset="0"/>
              </a:rPr>
              <a:t>-monocular (prechiasmal lesions)</a:t>
            </a:r>
          </a:p>
          <a:p>
            <a:pPr marL="0" indent="0">
              <a:spcAft>
                <a:spcPts val="0"/>
              </a:spcAft>
              <a:buNone/>
              <a:defRPr/>
            </a:pPr>
            <a:r>
              <a:rPr lang="sr-Latn-RS" dirty="0">
                <a:solidFill>
                  <a:schemeClr val="tx1"/>
                </a:solidFill>
                <a:latin typeface="Arial" panose="020B0604020202020204" pitchFamily="34" charset="0"/>
                <a:cs typeface="Arial" panose="020B0604020202020204" pitchFamily="34" charset="0"/>
              </a:rPr>
              <a:t>- binocular (retrochiasmal lesions)</a:t>
            </a:r>
          </a:p>
          <a:p>
            <a:pPr marL="0" indent="0">
              <a:spcAft>
                <a:spcPts val="0"/>
              </a:spcAft>
              <a:buNone/>
              <a:defRPr/>
            </a:pPr>
            <a:endParaRPr lang="sr-Latn-RS" dirty="0">
              <a:solidFill>
                <a:schemeClr val="tx1"/>
              </a:solidFill>
              <a:latin typeface="Arial" panose="020B0604020202020204" pitchFamily="34" charset="0"/>
              <a:cs typeface="Arial" panose="020B0604020202020204" pitchFamily="34" charset="0"/>
            </a:endParaRPr>
          </a:p>
          <a:p>
            <a:pPr marL="0" indent="0">
              <a:spcAft>
                <a:spcPts val="0"/>
              </a:spcAft>
              <a:buNone/>
              <a:defRPr/>
            </a:pPr>
            <a:r>
              <a:rPr lang="sr-Latn-RS" dirty="0">
                <a:solidFill>
                  <a:schemeClr val="tx1"/>
                </a:solidFill>
                <a:latin typeface="Arial" panose="020B0604020202020204" pitchFamily="34" charset="0"/>
                <a:cs typeface="Arial" panose="020B0604020202020204" pitchFamily="34" charset="0"/>
              </a:rPr>
              <a:t>Amblyopia-decreased visual acuity</a:t>
            </a:r>
          </a:p>
          <a:p>
            <a:pPr marL="0" indent="0">
              <a:spcAft>
                <a:spcPts val="0"/>
              </a:spcAft>
              <a:buNone/>
              <a:defRPr/>
            </a:pPr>
            <a:r>
              <a:rPr lang="sr-Latn-RS" dirty="0">
                <a:solidFill>
                  <a:schemeClr val="tx1"/>
                </a:solidFill>
                <a:latin typeface="Arial" panose="020B0604020202020204" pitchFamily="34" charset="0"/>
                <a:cs typeface="Arial" panose="020B0604020202020204" pitchFamily="34" charset="0"/>
              </a:rPr>
              <a:t>Amaurosis-blindness</a:t>
            </a:r>
            <a:endParaRPr lang="sr-Cyrl-RS" dirty="0" smtClean="0">
              <a:solidFill>
                <a:schemeClr val="tx1"/>
              </a:solidFill>
            </a:endParaRPr>
          </a:p>
          <a:p>
            <a:pPr marL="0" indent="0">
              <a:spcAft>
                <a:spcPts val="0"/>
              </a:spcAft>
              <a:buNone/>
              <a:defRPr/>
            </a:pPr>
            <a:endParaRPr lang="sr-Latn-RS" dirty="0">
              <a:solidFill>
                <a:schemeClr val="tx1"/>
              </a:solidFill>
            </a:endParaRPr>
          </a:p>
        </p:txBody>
      </p:sp>
    </p:spTree>
    <p:extLst>
      <p:ext uri="{BB962C8B-B14F-4D97-AF65-F5344CB8AC3E}">
        <p14:creationId xmlns:p14="http://schemas.microsoft.com/office/powerpoint/2010/main" val="207371615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8213" y="260351"/>
            <a:ext cx="7429500" cy="1477963"/>
          </a:xfrm>
        </p:spPr>
        <p:txBody>
          <a:bodyPr/>
          <a:lstStyle/>
          <a:p>
            <a:pPr>
              <a:defRPr/>
            </a:pPr>
            <a:r>
              <a:rPr lang="sr-Latn-RS" sz="3200" dirty="0">
                <a:solidFill>
                  <a:schemeClr val="tx1"/>
                </a:solidFill>
                <a:latin typeface="Arial" panose="020B0604020202020204" pitchFamily="34" charset="0"/>
                <a:cs typeface="Arial" panose="020B0604020202020204" pitchFamily="34" charset="0"/>
              </a:rPr>
              <a:t>examination of visual acuity</a:t>
            </a:r>
          </a:p>
        </p:txBody>
      </p:sp>
      <p:sp>
        <p:nvSpPr>
          <p:cNvPr id="33795" name="Content Placeholder 2"/>
          <p:cNvSpPr>
            <a:spLocks noGrp="1" noChangeArrowheads="1"/>
          </p:cNvSpPr>
          <p:nvPr>
            <p:ph idx="1"/>
          </p:nvPr>
        </p:nvSpPr>
        <p:spPr>
          <a:xfrm>
            <a:off x="2208213" y="3243787"/>
            <a:ext cx="7429500" cy="2056182"/>
          </a:xfrm>
        </p:spPr>
        <p:txBody>
          <a:bodyPr/>
          <a:lstStyle/>
          <a:p>
            <a:pPr eaLnBrk="1" hangingPunct="1"/>
            <a:r>
              <a:rPr lang="en-US" altLang="sr-Latn-RS" sz="2800" dirty="0">
                <a:solidFill>
                  <a:schemeClr val="tx1"/>
                </a:solidFill>
                <a:latin typeface="Arial" panose="020B0604020202020204" pitchFamily="34" charset="0"/>
                <a:cs typeface="Arial" panose="020B0604020202020204" pitchFamily="34" charset="0"/>
              </a:rPr>
              <a:t>Ophthalmologist - </a:t>
            </a:r>
            <a:r>
              <a:rPr lang="en-US" altLang="sr-Latn-RS" sz="2800" dirty="0" err="1">
                <a:solidFill>
                  <a:schemeClr val="tx1"/>
                </a:solidFill>
                <a:latin typeface="Arial" panose="020B0604020202020204" pitchFamily="34" charset="0"/>
                <a:cs typeface="Arial" panose="020B0604020202020204" pitchFamily="34" charset="0"/>
              </a:rPr>
              <a:t>Snellen</a:t>
            </a:r>
            <a:r>
              <a:rPr lang="en-US" altLang="sr-Latn-RS" sz="2800" dirty="0">
                <a:solidFill>
                  <a:schemeClr val="tx1"/>
                </a:solidFill>
                <a:latin typeface="Arial" panose="020B0604020202020204" pitchFamily="34" charset="0"/>
                <a:cs typeface="Arial" panose="020B0604020202020204" pitchFamily="34" charset="0"/>
              </a:rPr>
              <a:t> tables</a:t>
            </a:r>
          </a:p>
          <a:p>
            <a:pPr eaLnBrk="1" hangingPunct="1"/>
            <a:r>
              <a:rPr lang="en-US" altLang="sr-Latn-RS" sz="2800" dirty="0">
                <a:solidFill>
                  <a:schemeClr val="tx1"/>
                </a:solidFill>
                <a:latin typeface="Arial" panose="020B0604020202020204" pitchFamily="34" charset="0"/>
                <a:cs typeface="Arial" panose="020B0604020202020204" pitchFamily="34" charset="0"/>
              </a:rPr>
              <a:t>visual acuity - the ability to read letters from a distance of 6 meters</a:t>
            </a:r>
            <a:endParaRPr lang="sr-Latn-RS" altLang="sr-Latn-RS" sz="28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342320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sr-Latn-RS" dirty="0" smtClean="0">
                <a:solidFill>
                  <a:schemeClr val="accent5">
                    <a:lumMod val="10000"/>
                  </a:schemeClr>
                </a:solidFill>
              </a:rPr>
              <a:t>		</a:t>
            </a:r>
            <a:r>
              <a:rPr lang="sr-Latn-RS" dirty="0">
                <a:solidFill>
                  <a:schemeClr val="accent5">
                    <a:lumMod val="10000"/>
                  </a:schemeClr>
                </a:solidFill>
              </a:rPr>
              <a:t>ORIGIN</a:t>
            </a:r>
            <a:endParaRPr lang="en-US" dirty="0">
              <a:solidFill>
                <a:schemeClr val="accent5">
                  <a:lumMod val="10000"/>
                </a:schemeClr>
              </a:solidFill>
            </a:endParaRPr>
          </a:p>
        </p:txBody>
      </p:sp>
      <p:sp>
        <p:nvSpPr>
          <p:cNvPr id="3" name="Content Placeholder 2"/>
          <p:cNvSpPr>
            <a:spLocks noGrp="1"/>
          </p:cNvSpPr>
          <p:nvPr>
            <p:ph idx="1"/>
          </p:nvPr>
        </p:nvSpPr>
        <p:spPr>
          <a:xfrm>
            <a:off x="1295401" y="2556932"/>
            <a:ext cx="3276599" cy="3318936"/>
          </a:xfrm>
        </p:spPr>
        <p:txBody>
          <a:bodyPr>
            <a:normAutofit fontScale="92500"/>
          </a:bodyPr>
          <a:lstStyle/>
          <a:p>
            <a:pPr>
              <a:defRPr/>
            </a:pPr>
            <a:r>
              <a:rPr lang="en-US" i="1" dirty="0" smtClean="0">
                <a:solidFill>
                  <a:schemeClr val="tx1">
                    <a:lumMod val="50000"/>
                  </a:schemeClr>
                </a:solidFill>
              </a:rPr>
              <a:t>Epileptic</a:t>
            </a:r>
          </a:p>
          <a:p>
            <a:pPr marL="0" indent="0">
              <a:buNone/>
              <a:defRPr/>
            </a:pPr>
            <a:r>
              <a:rPr lang="en-US" i="1" dirty="0" smtClean="0">
                <a:solidFill>
                  <a:schemeClr val="tx1">
                    <a:lumMod val="50000"/>
                  </a:schemeClr>
                </a:solidFill>
              </a:rPr>
              <a:t>     OR</a:t>
            </a:r>
            <a:endParaRPr lang="en-US" i="1" dirty="0">
              <a:solidFill>
                <a:schemeClr val="tx1">
                  <a:lumMod val="50000"/>
                </a:schemeClr>
              </a:solidFill>
            </a:endParaRPr>
          </a:p>
          <a:p>
            <a:pPr>
              <a:defRPr/>
            </a:pPr>
            <a:r>
              <a:rPr lang="en-US" i="1" dirty="0">
                <a:solidFill>
                  <a:schemeClr val="tx1">
                    <a:lumMod val="50000"/>
                  </a:schemeClr>
                </a:solidFill>
              </a:rPr>
              <a:t>non-epileptic:</a:t>
            </a:r>
          </a:p>
          <a:p>
            <a:pPr>
              <a:defRPr/>
            </a:pPr>
            <a:r>
              <a:rPr lang="en-US" dirty="0">
                <a:solidFill>
                  <a:schemeClr val="tx1">
                    <a:lumMod val="50000"/>
                  </a:schemeClr>
                </a:solidFill>
              </a:rPr>
              <a:t>other neurological causes</a:t>
            </a:r>
          </a:p>
          <a:p>
            <a:pPr>
              <a:defRPr/>
            </a:pPr>
            <a:r>
              <a:rPr lang="en-US" dirty="0">
                <a:solidFill>
                  <a:schemeClr val="tx1">
                    <a:lumMod val="50000"/>
                  </a:schemeClr>
                </a:solidFill>
              </a:rPr>
              <a:t>metabolic causes</a:t>
            </a:r>
          </a:p>
          <a:p>
            <a:pPr>
              <a:defRPr/>
            </a:pPr>
            <a:r>
              <a:rPr lang="en-US" dirty="0" err="1">
                <a:solidFill>
                  <a:schemeClr val="tx1">
                    <a:lumMod val="50000"/>
                  </a:schemeClr>
                </a:solidFill>
              </a:rPr>
              <a:t>cardiological</a:t>
            </a:r>
            <a:endParaRPr lang="en-US" dirty="0">
              <a:solidFill>
                <a:schemeClr val="tx1">
                  <a:lumMod val="50000"/>
                </a:schemeClr>
              </a:solidFill>
            </a:endParaRPr>
          </a:p>
          <a:p>
            <a:pPr>
              <a:defRPr/>
            </a:pPr>
            <a:r>
              <a:rPr lang="en-US" dirty="0">
                <a:solidFill>
                  <a:schemeClr val="tx1">
                    <a:lumMod val="50000"/>
                  </a:schemeClr>
                </a:solidFill>
              </a:rPr>
              <a:t>psychiatric</a:t>
            </a:r>
          </a:p>
        </p:txBody>
      </p:sp>
      <p:sp>
        <p:nvSpPr>
          <p:cNvPr id="2150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02DEDD67-2CBC-404E-8743-549460318353}" type="datetime3">
              <a:rPr lang="en-US"/>
              <a:pPr fontAlgn="base">
                <a:spcBef>
                  <a:spcPct val="0"/>
                </a:spcBef>
                <a:spcAft>
                  <a:spcPct val="0"/>
                </a:spcAft>
              </a:pPr>
              <a:t>20 February 2024</a:t>
            </a:fld>
            <a:endParaRPr lang="en-US"/>
          </a:p>
        </p:txBody>
      </p:sp>
      <p:sp>
        <p:nvSpPr>
          <p:cNvPr id="21509"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fld id="{DD506A84-E753-4C70-8C1D-1D27E80FB943}" type="slidenum">
              <a:rPr lang="en-US">
                <a:solidFill>
                  <a:schemeClr val="bg1"/>
                </a:solidFill>
              </a:rPr>
              <a:pPr/>
              <a:t>9</a:t>
            </a:fld>
            <a:endParaRPr lang="en-US">
              <a:solidFill>
                <a:schemeClr val="bg1"/>
              </a:solidFill>
            </a:endParaRPr>
          </a:p>
        </p:txBody>
      </p:sp>
      <p:sp>
        <p:nvSpPr>
          <p:cNvPr id="21510" name="Footer Placeholder 5"/>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t>Tranzitorni poremećaji svesti,KME</a:t>
            </a:r>
          </a:p>
        </p:txBody>
      </p:sp>
      <p:pic>
        <p:nvPicPr>
          <p:cNvPr id="21511" name="Picture 7" descr="13536_105934232755241_100000159935886_158405_7747045_n.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421970" y="2556932"/>
            <a:ext cx="3512727" cy="3500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741188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noGrp="1" noChangeArrowheads="1"/>
          </p:cNvSpPr>
          <p:nvPr>
            <p:ph type="title"/>
          </p:nvPr>
        </p:nvSpPr>
        <p:spPr>
          <a:xfrm>
            <a:off x="1952626" y="188913"/>
            <a:ext cx="7707313" cy="1477962"/>
          </a:xfrm>
        </p:spPr>
        <p:txBody>
          <a:bodyPr/>
          <a:lstStyle/>
          <a:p>
            <a:pPr>
              <a:defRPr/>
            </a:pPr>
            <a:r>
              <a:rPr lang="en-US" altLang="sr-Latn-RS" sz="2800" dirty="0">
                <a:solidFill>
                  <a:schemeClr val="tx1"/>
                </a:solidFill>
                <a:latin typeface="Arial" panose="020B0604020202020204" pitchFamily="34" charset="0"/>
                <a:cs typeface="Arial" panose="020B0604020202020204" pitchFamily="34" charset="0"/>
              </a:rPr>
              <a:t>Signs of damage to the optic nerve and visual pathway</a:t>
            </a:r>
          </a:p>
        </p:txBody>
      </p:sp>
      <p:sp>
        <p:nvSpPr>
          <p:cNvPr id="15363" name="Rectangle 3"/>
          <p:cNvSpPr>
            <a:spLocks noGrp="1" noChangeArrowheads="1"/>
          </p:cNvSpPr>
          <p:nvPr>
            <p:ph idx="1"/>
          </p:nvPr>
        </p:nvSpPr>
        <p:spPr>
          <a:xfrm>
            <a:off x="1919288" y="2276475"/>
            <a:ext cx="8559800" cy="4114800"/>
          </a:xfrm>
        </p:spPr>
        <p:txBody>
          <a:bodyPr rtlCol="0">
            <a:normAutofit/>
          </a:bodyPr>
          <a:lstStyle/>
          <a:p>
            <a:pPr>
              <a:spcAft>
                <a:spcPts val="0"/>
              </a:spcAft>
              <a:defRPr/>
            </a:pPr>
            <a:r>
              <a:rPr lang="en-US" altLang="sr-Latn-RS" b="1" dirty="0">
                <a:solidFill>
                  <a:schemeClr val="tx1"/>
                </a:solidFill>
              </a:rPr>
              <a:t>Drops in the field of vision:</a:t>
            </a:r>
          </a:p>
          <a:p>
            <a:pPr>
              <a:spcAft>
                <a:spcPts val="0"/>
              </a:spcAft>
              <a:defRPr/>
            </a:pPr>
            <a:r>
              <a:rPr lang="en-US" altLang="sr-Latn-RS" b="1" dirty="0" err="1">
                <a:solidFill>
                  <a:schemeClr val="tx1"/>
                </a:solidFill>
              </a:rPr>
              <a:t>Scotomas</a:t>
            </a:r>
            <a:r>
              <a:rPr lang="en-US" altLang="sr-Latn-RS" b="1" dirty="0">
                <a:solidFill>
                  <a:schemeClr val="tx1"/>
                </a:solidFill>
              </a:rPr>
              <a:t> - "blind spots"</a:t>
            </a:r>
          </a:p>
          <a:p>
            <a:pPr>
              <a:spcAft>
                <a:spcPts val="0"/>
              </a:spcAft>
              <a:defRPr/>
            </a:pPr>
            <a:r>
              <a:rPr lang="en-US" altLang="sr-Latn-RS" b="1" dirty="0" err="1">
                <a:solidFill>
                  <a:schemeClr val="tx1"/>
                </a:solidFill>
              </a:rPr>
              <a:t>Hemianopsia</a:t>
            </a:r>
            <a:r>
              <a:rPr lang="en-US" altLang="sr-Latn-RS" b="1" dirty="0">
                <a:solidFill>
                  <a:schemeClr val="tx1"/>
                </a:solidFill>
              </a:rPr>
              <a:t> - loss of vision in one half of the visual field:</a:t>
            </a:r>
          </a:p>
          <a:p>
            <a:pPr>
              <a:spcAft>
                <a:spcPts val="0"/>
              </a:spcAft>
              <a:defRPr/>
            </a:pPr>
            <a:endParaRPr lang="en-US" altLang="sr-Latn-RS" b="1" dirty="0">
              <a:solidFill>
                <a:schemeClr val="tx1"/>
              </a:solidFill>
            </a:endParaRPr>
          </a:p>
          <a:p>
            <a:pPr>
              <a:spcAft>
                <a:spcPts val="0"/>
              </a:spcAft>
              <a:defRPr/>
            </a:pPr>
            <a:r>
              <a:rPr lang="en-US" altLang="sr-Latn-RS" b="1" dirty="0">
                <a:solidFill>
                  <a:schemeClr val="tx1"/>
                </a:solidFill>
              </a:rPr>
              <a:t>Homonymous - both right or both left halves of </a:t>
            </a:r>
            <a:r>
              <a:rPr lang="en-US" altLang="sr-Latn-RS" b="1" dirty="0" err="1">
                <a:solidFill>
                  <a:schemeClr val="tx1"/>
                </a:solidFill>
              </a:rPr>
              <a:t>v.p.</a:t>
            </a:r>
            <a:endParaRPr lang="en-US" altLang="sr-Latn-RS" b="1" dirty="0">
              <a:solidFill>
                <a:schemeClr val="tx1"/>
              </a:solidFill>
            </a:endParaRPr>
          </a:p>
          <a:p>
            <a:pPr>
              <a:spcAft>
                <a:spcPts val="0"/>
              </a:spcAft>
              <a:defRPr/>
            </a:pPr>
            <a:r>
              <a:rPr lang="en-US" altLang="sr-Latn-RS" b="1" dirty="0">
                <a:solidFill>
                  <a:schemeClr val="tx1"/>
                </a:solidFill>
              </a:rPr>
              <a:t>Heteronymous - in one eye the right and in the other eye the left half of the visual field</a:t>
            </a:r>
          </a:p>
          <a:p>
            <a:pPr>
              <a:spcAft>
                <a:spcPts val="0"/>
              </a:spcAft>
              <a:defRPr/>
            </a:pPr>
            <a:r>
              <a:rPr lang="en-US" altLang="sr-Latn-RS" b="1" dirty="0" err="1">
                <a:solidFill>
                  <a:schemeClr val="tx1"/>
                </a:solidFill>
              </a:rPr>
              <a:t>Quadrantanopsia</a:t>
            </a:r>
            <a:r>
              <a:rPr lang="en-US" altLang="sr-Latn-RS" b="1" dirty="0">
                <a:solidFill>
                  <a:schemeClr val="tx1"/>
                </a:solidFill>
              </a:rPr>
              <a:t> - loss of ¼ of the visual field</a:t>
            </a:r>
          </a:p>
        </p:txBody>
      </p:sp>
    </p:spTree>
    <p:extLst>
      <p:ext uri="{BB962C8B-B14F-4D97-AF65-F5344CB8AC3E}">
        <p14:creationId xmlns:p14="http://schemas.microsoft.com/office/powerpoint/2010/main" val="328167313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Untitled-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9288" y="98426"/>
            <a:ext cx="8424862" cy="658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781852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p:cNvSpPr>
            <a:spLocks noGrp="1" noChangeArrowheads="1"/>
          </p:cNvSpPr>
          <p:nvPr>
            <p:ph type="title"/>
          </p:nvPr>
        </p:nvSpPr>
        <p:spPr>
          <a:xfrm>
            <a:off x="1847850" y="260351"/>
            <a:ext cx="7429500" cy="1477963"/>
          </a:xfrm>
        </p:spPr>
        <p:txBody>
          <a:bodyPr/>
          <a:lstStyle/>
          <a:p>
            <a:pPr>
              <a:defRPr/>
            </a:pPr>
            <a:r>
              <a:rPr lang="sr-Cyrl-RS" altLang="sr-Latn-RS" dirty="0"/>
              <a:t> </a:t>
            </a:r>
            <a:r>
              <a:rPr lang="sr-Latn-RS" altLang="sr-Latn-RS" sz="3200" dirty="0">
                <a:solidFill>
                  <a:schemeClr val="tx1"/>
                </a:solidFill>
                <a:latin typeface="Arial" panose="020B0604020202020204" pitchFamily="34" charset="0"/>
                <a:cs typeface="Arial" panose="020B0604020202020204" pitchFamily="34" charset="0"/>
              </a:rPr>
              <a:t>Acute visual impairment</a:t>
            </a:r>
            <a:endParaRPr lang="en-US" altLang="sr-Latn-RS" dirty="0">
              <a:solidFill>
                <a:schemeClr val="tx1"/>
              </a:solidFill>
            </a:endParaRPr>
          </a:p>
        </p:txBody>
      </p:sp>
      <p:sp>
        <p:nvSpPr>
          <p:cNvPr id="17411" name="Rectangle 3"/>
          <p:cNvSpPr>
            <a:spLocks noGrp="1" noChangeArrowheads="1"/>
          </p:cNvSpPr>
          <p:nvPr>
            <p:ph idx="1"/>
          </p:nvPr>
        </p:nvSpPr>
        <p:spPr>
          <a:xfrm>
            <a:off x="2424113" y="2133601"/>
            <a:ext cx="7429500" cy="3541713"/>
          </a:xfrm>
        </p:spPr>
        <p:txBody>
          <a:bodyPr rtlCol="0">
            <a:normAutofit lnSpcReduction="10000"/>
          </a:bodyPr>
          <a:lstStyle/>
          <a:p>
            <a:pPr>
              <a:spcAft>
                <a:spcPts val="0"/>
              </a:spcAft>
              <a:defRPr/>
            </a:pPr>
            <a:r>
              <a:rPr lang="sr-Latn-RS" altLang="sr-Latn-RS" sz="2600" u="sng" dirty="0">
                <a:solidFill>
                  <a:schemeClr val="tx1"/>
                </a:solidFill>
                <a:latin typeface="Calibri" panose="020F0502020204030204" pitchFamily="34" charset="0"/>
                <a:cs typeface="Calibri" panose="020F0502020204030204" pitchFamily="34" charset="0"/>
              </a:rPr>
              <a:t>acute transient</a:t>
            </a:r>
          </a:p>
          <a:p>
            <a:pPr>
              <a:spcAft>
                <a:spcPts val="0"/>
              </a:spcAft>
              <a:defRPr/>
            </a:pPr>
            <a:r>
              <a:rPr lang="sr-Latn-RS" altLang="sr-Latn-RS" sz="2600" u="sng" dirty="0">
                <a:solidFill>
                  <a:schemeClr val="tx1"/>
                </a:solidFill>
                <a:latin typeface="Calibri" panose="020F0502020204030204" pitchFamily="34" charset="0"/>
                <a:cs typeface="Calibri" panose="020F0502020204030204" pitchFamily="34" charset="0"/>
              </a:rPr>
              <a:t>-Amaurosis fugax (transient ischemic attack)</a:t>
            </a:r>
          </a:p>
          <a:p>
            <a:pPr>
              <a:spcAft>
                <a:spcPts val="0"/>
              </a:spcAft>
              <a:defRPr/>
            </a:pPr>
            <a:r>
              <a:rPr lang="sr-Latn-RS" altLang="sr-Latn-RS" sz="2600" u="sng" dirty="0">
                <a:solidFill>
                  <a:schemeClr val="tx1"/>
                </a:solidFill>
                <a:latin typeface="Calibri" panose="020F0502020204030204" pitchFamily="34" charset="0"/>
                <a:cs typeface="Calibri" panose="020F0502020204030204" pitchFamily="34" charset="0"/>
              </a:rPr>
              <a:t>- Stasis (edema) of the papilla of the optic nerve-atrophy BC</a:t>
            </a:r>
          </a:p>
          <a:p>
            <a:pPr>
              <a:spcAft>
                <a:spcPts val="0"/>
              </a:spcAft>
              <a:defRPr/>
            </a:pPr>
            <a:endParaRPr lang="sr-Latn-RS" altLang="sr-Latn-RS" sz="2600" u="sng" dirty="0">
              <a:solidFill>
                <a:schemeClr val="tx1"/>
              </a:solidFill>
              <a:latin typeface="Calibri" panose="020F0502020204030204" pitchFamily="34" charset="0"/>
              <a:cs typeface="Calibri" panose="020F0502020204030204" pitchFamily="34" charset="0"/>
            </a:endParaRPr>
          </a:p>
          <a:p>
            <a:pPr>
              <a:spcAft>
                <a:spcPts val="0"/>
              </a:spcAft>
              <a:defRPr/>
            </a:pPr>
            <a:r>
              <a:rPr lang="sr-Latn-RS" altLang="sr-Latn-RS" sz="2600" u="sng" dirty="0">
                <a:solidFill>
                  <a:schemeClr val="tx1"/>
                </a:solidFill>
                <a:latin typeface="Calibri" panose="020F0502020204030204" pitchFamily="34" charset="0"/>
                <a:cs typeface="Calibri" panose="020F0502020204030204" pitchFamily="34" charset="0"/>
              </a:rPr>
              <a:t>acute permanent</a:t>
            </a:r>
          </a:p>
          <a:p>
            <a:pPr>
              <a:spcAft>
                <a:spcPts val="0"/>
              </a:spcAft>
              <a:defRPr/>
            </a:pPr>
            <a:r>
              <a:rPr lang="sr-Latn-RS" altLang="sr-Latn-RS" sz="2600" u="sng" dirty="0">
                <a:solidFill>
                  <a:schemeClr val="tx1"/>
                </a:solidFill>
                <a:latin typeface="Calibri" panose="020F0502020204030204" pitchFamily="34" charset="0"/>
                <a:cs typeface="Calibri" panose="020F0502020204030204" pitchFamily="34" charset="0"/>
              </a:rPr>
              <a:t>-Retrobulbar neuritis (e.g. in multiple sclerosis)</a:t>
            </a:r>
          </a:p>
          <a:p>
            <a:pPr>
              <a:spcAft>
                <a:spcPts val="0"/>
              </a:spcAft>
              <a:defRPr/>
            </a:pPr>
            <a:r>
              <a:rPr lang="sr-Latn-RS" altLang="sr-Latn-RS" sz="2600" u="sng" dirty="0">
                <a:solidFill>
                  <a:schemeClr val="tx1"/>
                </a:solidFill>
                <a:latin typeface="Calibri" panose="020F0502020204030204" pitchFamily="34" charset="0"/>
                <a:cs typeface="Calibri" panose="020F0502020204030204" pitchFamily="34" charset="0"/>
              </a:rPr>
              <a:t>- papillitis</a:t>
            </a:r>
            <a:endParaRPr lang="sr-Latn-CS" altLang="sr-Latn-RS" dirty="0">
              <a:solidFill>
                <a:schemeClr val="tx1"/>
              </a:solidFill>
              <a:latin typeface="Calibri" panose="020F0502020204030204" pitchFamily="34" charset="0"/>
              <a:cs typeface="Calibri" panose="020F0502020204030204" pitchFamily="34" charset="0"/>
            </a:endParaRPr>
          </a:p>
          <a:p>
            <a:pPr marL="0" indent="0">
              <a:spcAft>
                <a:spcPts val="0"/>
              </a:spcAft>
              <a:buNone/>
              <a:defRPr/>
            </a:pPr>
            <a:endParaRPr lang="en-US" altLang="sr-Latn-RS" b="1" dirty="0">
              <a:solidFill>
                <a:schemeClr val="tx1"/>
              </a:solidFill>
            </a:endParaRPr>
          </a:p>
        </p:txBody>
      </p:sp>
    </p:spTree>
    <p:extLst>
      <p:ext uri="{BB962C8B-B14F-4D97-AF65-F5344CB8AC3E}">
        <p14:creationId xmlns:p14="http://schemas.microsoft.com/office/powerpoint/2010/main" val="426291328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Untitled-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9288" y="1481139"/>
            <a:ext cx="5110162" cy="528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ext Box 3"/>
          <p:cNvSpPr txBox="1">
            <a:spLocks noChangeArrowheads="1"/>
          </p:cNvSpPr>
          <p:nvPr/>
        </p:nvSpPr>
        <p:spPr bwMode="auto">
          <a:xfrm>
            <a:off x="5183188" y="1279525"/>
            <a:ext cx="33009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ts val="1000"/>
              </a:spcBef>
              <a:buSzPct val="125000"/>
              <a:buFont typeface="Arial" panose="020B0604020202020204" pitchFamily="34" charset="0"/>
              <a:buChar char="•"/>
              <a:defRPr sz="2400">
                <a:solidFill>
                  <a:schemeClr val="tx1"/>
                </a:solidFill>
                <a:latin typeface="Tw Cen MT" pitchFamily="34" charset="0"/>
              </a:defRPr>
            </a:lvl1pPr>
            <a:lvl2pPr marL="742950" indent="-285750">
              <a:lnSpc>
                <a:spcPct val="120000"/>
              </a:lnSpc>
              <a:spcBef>
                <a:spcPts val="500"/>
              </a:spcBef>
              <a:buSzPct val="125000"/>
              <a:buFont typeface="Arial" panose="020B0604020202020204" pitchFamily="34" charset="0"/>
              <a:buChar char="•"/>
              <a:defRPr sz="2000">
                <a:solidFill>
                  <a:schemeClr val="tx1"/>
                </a:solidFill>
                <a:latin typeface="Tw Cen MT" pitchFamily="34" charset="0"/>
              </a:defRPr>
            </a:lvl2pPr>
            <a:lvl3pPr marL="1143000" indent="-228600">
              <a:lnSpc>
                <a:spcPct val="120000"/>
              </a:lnSpc>
              <a:spcBef>
                <a:spcPts val="500"/>
              </a:spcBef>
              <a:buSzPct val="125000"/>
              <a:buFont typeface="Arial" panose="020B0604020202020204" pitchFamily="34" charset="0"/>
              <a:buChar char="•"/>
              <a:defRPr>
                <a:solidFill>
                  <a:schemeClr val="tx1"/>
                </a:solidFill>
                <a:latin typeface="Tw Cen MT" pitchFamily="34" charset="0"/>
              </a:defRPr>
            </a:lvl3pPr>
            <a:lvl4pPr marL="1600200" indent="-228600">
              <a:lnSpc>
                <a:spcPct val="120000"/>
              </a:lnSpc>
              <a:spcBef>
                <a:spcPts val="500"/>
              </a:spcBef>
              <a:buSzPct val="125000"/>
              <a:buFont typeface="Arial" panose="020B0604020202020204" pitchFamily="34" charset="0"/>
              <a:buChar char="•"/>
              <a:defRPr sz="1600">
                <a:solidFill>
                  <a:schemeClr val="tx1"/>
                </a:solidFill>
                <a:latin typeface="Tw Cen MT" pitchFamily="34" charset="0"/>
              </a:defRPr>
            </a:lvl4pPr>
            <a:lvl5pPr marL="2057400" indent="-228600">
              <a:lnSpc>
                <a:spcPct val="120000"/>
              </a:lnSpc>
              <a:spcBef>
                <a:spcPts val="500"/>
              </a:spcBef>
              <a:buSzPct val="125000"/>
              <a:buFont typeface="Arial" panose="020B0604020202020204" pitchFamily="34" charset="0"/>
              <a:buChar char="•"/>
              <a:defRPr sz="1600">
                <a:solidFill>
                  <a:schemeClr val="tx1"/>
                </a:solidFill>
                <a:latin typeface="Tw Cen MT" pitchFamily="34" charset="0"/>
              </a:defRPr>
            </a:lvl5pPr>
            <a:lvl6pPr marL="25146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6pPr>
            <a:lvl7pPr marL="29718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7pPr>
            <a:lvl8pPr marL="34290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8pPr>
            <a:lvl9pPr marL="38862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9pPr>
          </a:lstStyle>
          <a:p>
            <a:pPr eaLnBrk="1" hangingPunct="1">
              <a:lnSpc>
                <a:spcPct val="100000"/>
              </a:lnSpc>
              <a:spcBef>
                <a:spcPct val="0"/>
              </a:spcBef>
              <a:buSzTx/>
              <a:buFontTx/>
              <a:buNone/>
            </a:pPr>
            <a:r>
              <a:rPr lang="sv-SE" altLang="sr-Latn-RS" sz="1800" dirty="0">
                <a:latin typeface="Arial" panose="020B0604020202020204" pitchFamily="34" charset="0"/>
              </a:rPr>
              <a:t>Optic nerve papilla (blind spot)</a:t>
            </a:r>
            <a:endParaRPr lang="en-US" altLang="sr-Latn-RS" sz="1800" dirty="0">
              <a:latin typeface="Arial" panose="020B0604020202020204" pitchFamily="34" charset="0"/>
            </a:endParaRPr>
          </a:p>
        </p:txBody>
      </p:sp>
      <p:sp>
        <p:nvSpPr>
          <p:cNvPr id="37892" name="Text Box 4"/>
          <p:cNvSpPr txBox="1">
            <a:spLocks noChangeArrowheads="1"/>
          </p:cNvSpPr>
          <p:nvPr/>
        </p:nvSpPr>
        <p:spPr bwMode="auto">
          <a:xfrm>
            <a:off x="6499225" y="2497138"/>
            <a:ext cx="24257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ts val="1000"/>
              </a:spcBef>
              <a:buSzPct val="125000"/>
              <a:buFont typeface="Arial" panose="020B0604020202020204" pitchFamily="34" charset="0"/>
              <a:buChar char="•"/>
              <a:defRPr sz="2400">
                <a:solidFill>
                  <a:schemeClr val="tx1"/>
                </a:solidFill>
                <a:latin typeface="Tw Cen MT" pitchFamily="34" charset="0"/>
              </a:defRPr>
            </a:lvl1pPr>
            <a:lvl2pPr marL="742950" indent="-285750">
              <a:lnSpc>
                <a:spcPct val="120000"/>
              </a:lnSpc>
              <a:spcBef>
                <a:spcPts val="500"/>
              </a:spcBef>
              <a:buSzPct val="125000"/>
              <a:buFont typeface="Arial" panose="020B0604020202020204" pitchFamily="34" charset="0"/>
              <a:buChar char="•"/>
              <a:defRPr sz="2000">
                <a:solidFill>
                  <a:schemeClr val="tx1"/>
                </a:solidFill>
                <a:latin typeface="Tw Cen MT" pitchFamily="34" charset="0"/>
              </a:defRPr>
            </a:lvl2pPr>
            <a:lvl3pPr marL="1143000" indent="-228600">
              <a:lnSpc>
                <a:spcPct val="120000"/>
              </a:lnSpc>
              <a:spcBef>
                <a:spcPts val="500"/>
              </a:spcBef>
              <a:buSzPct val="125000"/>
              <a:buFont typeface="Arial" panose="020B0604020202020204" pitchFamily="34" charset="0"/>
              <a:buChar char="•"/>
              <a:defRPr>
                <a:solidFill>
                  <a:schemeClr val="tx1"/>
                </a:solidFill>
                <a:latin typeface="Tw Cen MT" pitchFamily="34" charset="0"/>
              </a:defRPr>
            </a:lvl3pPr>
            <a:lvl4pPr marL="1600200" indent="-228600">
              <a:lnSpc>
                <a:spcPct val="120000"/>
              </a:lnSpc>
              <a:spcBef>
                <a:spcPts val="500"/>
              </a:spcBef>
              <a:buSzPct val="125000"/>
              <a:buFont typeface="Arial" panose="020B0604020202020204" pitchFamily="34" charset="0"/>
              <a:buChar char="•"/>
              <a:defRPr sz="1600">
                <a:solidFill>
                  <a:schemeClr val="tx1"/>
                </a:solidFill>
                <a:latin typeface="Tw Cen MT" pitchFamily="34" charset="0"/>
              </a:defRPr>
            </a:lvl4pPr>
            <a:lvl5pPr marL="2057400" indent="-228600">
              <a:lnSpc>
                <a:spcPct val="120000"/>
              </a:lnSpc>
              <a:spcBef>
                <a:spcPts val="500"/>
              </a:spcBef>
              <a:buSzPct val="125000"/>
              <a:buFont typeface="Arial" panose="020B0604020202020204" pitchFamily="34" charset="0"/>
              <a:buChar char="•"/>
              <a:defRPr sz="1600">
                <a:solidFill>
                  <a:schemeClr val="tx1"/>
                </a:solidFill>
                <a:latin typeface="Tw Cen MT" pitchFamily="34" charset="0"/>
              </a:defRPr>
            </a:lvl5pPr>
            <a:lvl6pPr marL="25146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6pPr>
            <a:lvl7pPr marL="29718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7pPr>
            <a:lvl8pPr marL="34290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8pPr>
            <a:lvl9pPr marL="38862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9pPr>
          </a:lstStyle>
          <a:p>
            <a:pPr eaLnBrk="1" hangingPunct="1">
              <a:lnSpc>
                <a:spcPct val="100000"/>
              </a:lnSpc>
              <a:spcBef>
                <a:spcPct val="0"/>
              </a:spcBef>
              <a:buSzTx/>
              <a:buFontTx/>
              <a:buNone/>
            </a:pPr>
            <a:r>
              <a:rPr lang="sr-Cyrl-CS" altLang="sr-Latn-RS" sz="1800" dirty="0">
                <a:latin typeface="Arial" panose="020B0604020202020204" pitchFamily="34" charset="0"/>
              </a:rPr>
              <a:t>Крвни судови ретине</a:t>
            </a:r>
            <a:endParaRPr lang="en-US" altLang="sr-Latn-RS" sz="1800" dirty="0">
              <a:latin typeface="Arial" panose="020B0604020202020204" pitchFamily="34" charset="0"/>
            </a:endParaRPr>
          </a:p>
        </p:txBody>
      </p:sp>
      <p:sp>
        <p:nvSpPr>
          <p:cNvPr id="37893" name="Text Box 5"/>
          <p:cNvSpPr txBox="1">
            <a:spLocks noChangeArrowheads="1"/>
          </p:cNvSpPr>
          <p:nvPr/>
        </p:nvSpPr>
        <p:spPr bwMode="auto">
          <a:xfrm>
            <a:off x="6816726" y="3354388"/>
            <a:ext cx="15825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ts val="1000"/>
              </a:spcBef>
              <a:buSzPct val="125000"/>
              <a:buFont typeface="Arial" panose="020B0604020202020204" pitchFamily="34" charset="0"/>
              <a:buChar char="•"/>
              <a:defRPr sz="2400">
                <a:solidFill>
                  <a:schemeClr val="tx1"/>
                </a:solidFill>
                <a:latin typeface="Tw Cen MT" pitchFamily="34" charset="0"/>
              </a:defRPr>
            </a:lvl1pPr>
            <a:lvl2pPr marL="742950" indent="-285750">
              <a:lnSpc>
                <a:spcPct val="120000"/>
              </a:lnSpc>
              <a:spcBef>
                <a:spcPts val="500"/>
              </a:spcBef>
              <a:buSzPct val="125000"/>
              <a:buFont typeface="Arial" panose="020B0604020202020204" pitchFamily="34" charset="0"/>
              <a:buChar char="•"/>
              <a:defRPr sz="2000">
                <a:solidFill>
                  <a:schemeClr val="tx1"/>
                </a:solidFill>
                <a:latin typeface="Tw Cen MT" pitchFamily="34" charset="0"/>
              </a:defRPr>
            </a:lvl2pPr>
            <a:lvl3pPr marL="1143000" indent="-228600">
              <a:lnSpc>
                <a:spcPct val="120000"/>
              </a:lnSpc>
              <a:spcBef>
                <a:spcPts val="500"/>
              </a:spcBef>
              <a:buSzPct val="125000"/>
              <a:buFont typeface="Arial" panose="020B0604020202020204" pitchFamily="34" charset="0"/>
              <a:buChar char="•"/>
              <a:defRPr>
                <a:solidFill>
                  <a:schemeClr val="tx1"/>
                </a:solidFill>
                <a:latin typeface="Tw Cen MT" pitchFamily="34" charset="0"/>
              </a:defRPr>
            </a:lvl3pPr>
            <a:lvl4pPr marL="1600200" indent="-228600">
              <a:lnSpc>
                <a:spcPct val="120000"/>
              </a:lnSpc>
              <a:spcBef>
                <a:spcPts val="500"/>
              </a:spcBef>
              <a:buSzPct val="125000"/>
              <a:buFont typeface="Arial" panose="020B0604020202020204" pitchFamily="34" charset="0"/>
              <a:buChar char="•"/>
              <a:defRPr sz="1600">
                <a:solidFill>
                  <a:schemeClr val="tx1"/>
                </a:solidFill>
                <a:latin typeface="Tw Cen MT" pitchFamily="34" charset="0"/>
              </a:defRPr>
            </a:lvl4pPr>
            <a:lvl5pPr marL="2057400" indent="-228600">
              <a:lnSpc>
                <a:spcPct val="120000"/>
              </a:lnSpc>
              <a:spcBef>
                <a:spcPts val="500"/>
              </a:spcBef>
              <a:buSzPct val="125000"/>
              <a:buFont typeface="Arial" panose="020B0604020202020204" pitchFamily="34" charset="0"/>
              <a:buChar char="•"/>
              <a:defRPr sz="1600">
                <a:solidFill>
                  <a:schemeClr val="tx1"/>
                </a:solidFill>
                <a:latin typeface="Tw Cen MT" pitchFamily="34" charset="0"/>
              </a:defRPr>
            </a:lvl5pPr>
            <a:lvl6pPr marL="25146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6pPr>
            <a:lvl7pPr marL="29718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7pPr>
            <a:lvl8pPr marL="34290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8pPr>
            <a:lvl9pPr marL="38862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9pPr>
          </a:lstStyle>
          <a:p>
            <a:pPr eaLnBrk="1" hangingPunct="1">
              <a:lnSpc>
                <a:spcPct val="100000"/>
              </a:lnSpc>
              <a:spcBef>
                <a:spcPct val="0"/>
              </a:spcBef>
              <a:buSzTx/>
              <a:buFontTx/>
              <a:buNone/>
            </a:pPr>
            <a:r>
              <a:rPr lang="sr-Latn-RS" altLang="sr-Latn-RS" sz="1800" dirty="0">
                <a:solidFill>
                  <a:schemeClr val="bg1"/>
                </a:solidFill>
                <a:latin typeface="Times Cirilica" charset="0"/>
              </a:rPr>
              <a:t>A </a:t>
            </a:r>
            <a:r>
              <a:rPr lang="sr-Latn-RS" altLang="sr-Latn-RS" sz="1800" dirty="0">
                <a:latin typeface="Times Cirilica" charset="0"/>
              </a:rPr>
              <a:t>yellow stain</a:t>
            </a:r>
            <a:endParaRPr lang="en-US" altLang="sr-Latn-RS" sz="1800" dirty="0">
              <a:latin typeface="Times Cirilica" charset="0"/>
            </a:endParaRPr>
          </a:p>
        </p:txBody>
      </p:sp>
      <p:sp>
        <p:nvSpPr>
          <p:cNvPr id="37894" name="Text Box 6"/>
          <p:cNvSpPr txBox="1">
            <a:spLocks noChangeArrowheads="1"/>
          </p:cNvSpPr>
          <p:nvPr/>
        </p:nvSpPr>
        <p:spPr bwMode="auto">
          <a:xfrm>
            <a:off x="6845300" y="3824288"/>
            <a:ext cx="1733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ts val="1000"/>
              </a:spcBef>
              <a:buSzPct val="125000"/>
              <a:buFont typeface="Arial" panose="020B0604020202020204" pitchFamily="34" charset="0"/>
              <a:buChar char="•"/>
              <a:defRPr sz="2400">
                <a:solidFill>
                  <a:schemeClr val="tx1"/>
                </a:solidFill>
                <a:latin typeface="Tw Cen MT" pitchFamily="34" charset="0"/>
              </a:defRPr>
            </a:lvl1pPr>
            <a:lvl2pPr marL="742950" indent="-285750">
              <a:lnSpc>
                <a:spcPct val="120000"/>
              </a:lnSpc>
              <a:spcBef>
                <a:spcPts val="500"/>
              </a:spcBef>
              <a:buSzPct val="125000"/>
              <a:buFont typeface="Arial" panose="020B0604020202020204" pitchFamily="34" charset="0"/>
              <a:buChar char="•"/>
              <a:defRPr sz="2000">
                <a:solidFill>
                  <a:schemeClr val="tx1"/>
                </a:solidFill>
                <a:latin typeface="Tw Cen MT" pitchFamily="34" charset="0"/>
              </a:defRPr>
            </a:lvl2pPr>
            <a:lvl3pPr marL="1143000" indent="-228600">
              <a:lnSpc>
                <a:spcPct val="120000"/>
              </a:lnSpc>
              <a:spcBef>
                <a:spcPts val="500"/>
              </a:spcBef>
              <a:buSzPct val="125000"/>
              <a:buFont typeface="Arial" panose="020B0604020202020204" pitchFamily="34" charset="0"/>
              <a:buChar char="•"/>
              <a:defRPr>
                <a:solidFill>
                  <a:schemeClr val="tx1"/>
                </a:solidFill>
                <a:latin typeface="Tw Cen MT" pitchFamily="34" charset="0"/>
              </a:defRPr>
            </a:lvl3pPr>
            <a:lvl4pPr marL="1600200" indent="-228600">
              <a:lnSpc>
                <a:spcPct val="120000"/>
              </a:lnSpc>
              <a:spcBef>
                <a:spcPts val="500"/>
              </a:spcBef>
              <a:buSzPct val="125000"/>
              <a:buFont typeface="Arial" panose="020B0604020202020204" pitchFamily="34" charset="0"/>
              <a:buChar char="•"/>
              <a:defRPr sz="1600">
                <a:solidFill>
                  <a:schemeClr val="tx1"/>
                </a:solidFill>
                <a:latin typeface="Tw Cen MT" pitchFamily="34" charset="0"/>
              </a:defRPr>
            </a:lvl4pPr>
            <a:lvl5pPr marL="2057400" indent="-228600">
              <a:lnSpc>
                <a:spcPct val="120000"/>
              </a:lnSpc>
              <a:spcBef>
                <a:spcPts val="500"/>
              </a:spcBef>
              <a:buSzPct val="125000"/>
              <a:buFont typeface="Arial" panose="020B0604020202020204" pitchFamily="34" charset="0"/>
              <a:buChar char="•"/>
              <a:defRPr sz="1600">
                <a:solidFill>
                  <a:schemeClr val="tx1"/>
                </a:solidFill>
                <a:latin typeface="Tw Cen MT" pitchFamily="34" charset="0"/>
              </a:defRPr>
            </a:lvl5pPr>
            <a:lvl6pPr marL="25146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6pPr>
            <a:lvl7pPr marL="29718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7pPr>
            <a:lvl8pPr marL="34290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8pPr>
            <a:lvl9pPr marL="38862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9pPr>
          </a:lstStyle>
          <a:p>
            <a:pPr eaLnBrk="1" hangingPunct="1">
              <a:lnSpc>
                <a:spcPct val="100000"/>
              </a:lnSpc>
              <a:spcBef>
                <a:spcPct val="0"/>
              </a:spcBef>
              <a:buSzTx/>
              <a:buFontTx/>
              <a:buNone/>
            </a:pPr>
            <a:r>
              <a:rPr lang="sr-Latn-CS" altLang="sr-Latn-RS" sz="1800">
                <a:solidFill>
                  <a:schemeClr val="bg1"/>
                </a:solidFill>
                <a:latin typeface="Arial" panose="020B0604020202020204" pitchFamily="34" charset="0"/>
              </a:rPr>
              <a:t>Fovea centralis</a:t>
            </a:r>
            <a:endParaRPr lang="en-US" altLang="sr-Latn-RS" sz="1800">
              <a:solidFill>
                <a:schemeClr val="bg1"/>
              </a:solidFill>
              <a:latin typeface="Arial" panose="020B0604020202020204" pitchFamily="34" charset="0"/>
            </a:endParaRPr>
          </a:p>
        </p:txBody>
      </p:sp>
      <p:sp>
        <p:nvSpPr>
          <p:cNvPr id="37895" name="Text Box 7"/>
          <p:cNvSpPr txBox="1">
            <a:spLocks noChangeArrowheads="1"/>
          </p:cNvSpPr>
          <p:nvPr/>
        </p:nvSpPr>
        <p:spPr bwMode="auto">
          <a:xfrm>
            <a:off x="4800600" y="333375"/>
            <a:ext cx="27661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ts val="1000"/>
              </a:spcBef>
              <a:buSzPct val="125000"/>
              <a:buFont typeface="Arial" panose="020B0604020202020204" pitchFamily="34" charset="0"/>
              <a:buChar char="•"/>
              <a:defRPr sz="2400">
                <a:solidFill>
                  <a:schemeClr val="tx1"/>
                </a:solidFill>
                <a:latin typeface="Tw Cen MT" pitchFamily="34" charset="0"/>
              </a:defRPr>
            </a:lvl1pPr>
            <a:lvl2pPr marL="742950" indent="-285750">
              <a:lnSpc>
                <a:spcPct val="120000"/>
              </a:lnSpc>
              <a:spcBef>
                <a:spcPts val="500"/>
              </a:spcBef>
              <a:buSzPct val="125000"/>
              <a:buFont typeface="Arial" panose="020B0604020202020204" pitchFamily="34" charset="0"/>
              <a:buChar char="•"/>
              <a:defRPr sz="2000">
                <a:solidFill>
                  <a:schemeClr val="tx1"/>
                </a:solidFill>
                <a:latin typeface="Tw Cen MT" pitchFamily="34" charset="0"/>
              </a:defRPr>
            </a:lvl2pPr>
            <a:lvl3pPr marL="1143000" indent="-228600">
              <a:lnSpc>
                <a:spcPct val="120000"/>
              </a:lnSpc>
              <a:spcBef>
                <a:spcPts val="500"/>
              </a:spcBef>
              <a:buSzPct val="125000"/>
              <a:buFont typeface="Arial" panose="020B0604020202020204" pitchFamily="34" charset="0"/>
              <a:buChar char="•"/>
              <a:defRPr>
                <a:solidFill>
                  <a:schemeClr val="tx1"/>
                </a:solidFill>
                <a:latin typeface="Tw Cen MT" pitchFamily="34" charset="0"/>
              </a:defRPr>
            </a:lvl3pPr>
            <a:lvl4pPr marL="1600200" indent="-228600">
              <a:lnSpc>
                <a:spcPct val="120000"/>
              </a:lnSpc>
              <a:spcBef>
                <a:spcPts val="500"/>
              </a:spcBef>
              <a:buSzPct val="125000"/>
              <a:buFont typeface="Arial" panose="020B0604020202020204" pitchFamily="34" charset="0"/>
              <a:buChar char="•"/>
              <a:defRPr sz="1600">
                <a:solidFill>
                  <a:schemeClr val="tx1"/>
                </a:solidFill>
                <a:latin typeface="Tw Cen MT" pitchFamily="34" charset="0"/>
              </a:defRPr>
            </a:lvl4pPr>
            <a:lvl5pPr marL="2057400" indent="-228600">
              <a:lnSpc>
                <a:spcPct val="120000"/>
              </a:lnSpc>
              <a:spcBef>
                <a:spcPts val="500"/>
              </a:spcBef>
              <a:buSzPct val="125000"/>
              <a:buFont typeface="Arial" panose="020B0604020202020204" pitchFamily="34" charset="0"/>
              <a:buChar char="•"/>
              <a:defRPr sz="1600">
                <a:solidFill>
                  <a:schemeClr val="tx1"/>
                </a:solidFill>
                <a:latin typeface="Tw Cen MT" pitchFamily="34" charset="0"/>
              </a:defRPr>
            </a:lvl5pPr>
            <a:lvl6pPr marL="25146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6pPr>
            <a:lvl7pPr marL="29718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7pPr>
            <a:lvl8pPr marL="34290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8pPr>
            <a:lvl9pPr marL="3886200" indent="-228600" defTabSz="457200" eaLnBrk="0" fontAlgn="base" hangingPunct="0">
              <a:lnSpc>
                <a:spcPct val="120000"/>
              </a:lnSpc>
              <a:spcBef>
                <a:spcPts val="500"/>
              </a:spcBef>
              <a:spcAft>
                <a:spcPct val="0"/>
              </a:spcAft>
              <a:buSzPct val="125000"/>
              <a:buFont typeface="Arial" panose="020B0604020202020204" pitchFamily="34" charset="0"/>
              <a:buChar char="•"/>
              <a:defRPr sz="1600">
                <a:solidFill>
                  <a:schemeClr val="tx1"/>
                </a:solidFill>
                <a:latin typeface="Tw Cen MT" pitchFamily="34" charset="0"/>
              </a:defRPr>
            </a:lvl9pPr>
          </a:lstStyle>
          <a:p>
            <a:pPr eaLnBrk="1" hangingPunct="1">
              <a:lnSpc>
                <a:spcPct val="100000"/>
              </a:lnSpc>
              <a:spcBef>
                <a:spcPct val="0"/>
              </a:spcBef>
              <a:buSzTx/>
              <a:buFontTx/>
              <a:buNone/>
            </a:pPr>
            <a:r>
              <a:rPr lang="sr-Latn-RS" sz="2800" b="1" dirty="0">
                <a:latin typeface="Calibri" panose="020F0502020204030204" pitchFamily="34" charset="0"/>
                <a:cs typeface="Calibri" panose="020F0502020204030204" pitchFamily="34" charset="0"/>
              </a:rPr>
              <a:t>fundus</a:t>
            </a:r>
            <a:r>
              <a:rPr lang="sr-Latn-RS" sz="2800" dirty="0">
                <a:latin typeface="Calibri" panose="020F0502020204030204" pitchFamily="34" charset="0"/>
                <a:cs typeface="Calibri" panose="020F0502020204030204" pitchFamily="34" charset="0"/>
              </a:rPr>
              <a:t> of the </a:t>
            </a:r>
            <a:r>
              <a:rPr lang="sr-Latn-RS" sz="2800" b="1" dirty="0">
                <a:latin typeface="Calibri" panose="020F0502020204030204" pitchFamily="34" charset="0"/>
                <a:cs typeface="Calibri" panose="020F0502020204030204" pitchFamily="34" charset="0"/>
              </a:rPr>
              <a:t>eye</a:t>
            </a:r>
            <a:endParaRPr lang="en-US" altLang="sr-Latn-RS" sz="2800" b="1" dirty="0">
              <a:latin typeface="Calibri" panose="020F0502020204030204" pitchFamily="34" charset="0"/>
              <a:cs typeface="Calibri" panose="020F0502020204030204" pitchFamily="34" charset="0"/>
            </a:endParaRPr>
          </a:p>
        </p:txBody>
      </p:sp>
      <p:pic>
        <p:nvPicPr>
          <p:cNvPr id="3789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17569" y="4445941"/>
            <a:ext cx="3414712" cy="257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644237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573</TotalTime>
  <Words>5514</Words>
  <Application>Microsoft Office PowerPoint</Application>
  <PresentationFormat>Widescreen</PresentationFormat>
  <Paragraphs>470</Paragraphs>
  <Slides>93</Slides>
  <Notes>2</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93</vt:i4>
      </vt:variant>
    </vt:vector>
  </HeadingPairs>
  <TitlesOfParts>
    <vt:vector size="103" baseType="lpstr">
      <vt:lpstr>Arial</vt:lpstr>
      <vt:lpstr>Calibri</vt:lpstr>
      <vt:lpstr>Garamond</vt:lpstr>
      <vt:lpstr>inherit</vt:lpstr>
      <vt:lpstr>Times Cirilica</vt:lpstr>
      <vt:lpstr>Times New Roman</vt:lpstr>
      <vt:lpstr>Tw Cen MT</vt:lpstr>
      <vt:lpstr>Wingdings</vt:lpstr>
      <vt:lpstr>Organic</vt:lpstr>
      <vt:lpstr>Microsoft Excel 97-2003 Worksheet</vt:lpstr>
      <vt:lpstr>  COMA AND RELATED DISORDERS OF CONSCIOUSNESS</vt:lpstr>
      <vt:lpstr>CONSCIOUSNESS CONSISTS OF TWO COMPONENTS</vt:lpstr>
      <vt:lpstr> AWARENESS </vt:lpstr>
      <vt:lpstr> AWAKENING </vt:lpstr>
      <vt:lpstr>PowerPoint Presentation</vt:lpstr>
      <vt:lpstr>Terms in everyday practice</vt:lpstr>
      <vt:lpstr>Urgentni centar, KC Kragujevac</vt:lpstr>
      <vt:lpstr> </vt:lpstr>
      <vt:lpstr>  ORIGIN</vt:lpstr>
      <vt:lpstr>SYNCOPE</vt:lpstr>
      <vt:lpstr>PowerPoint Presentation</vt:lpstr>
      <vt:lpstr>CLINICAL PRESENTATION OF SYNCOPE</vt:lpstr>
      <vt:lpstr>CLINICAL PRESENTATION OF SYNCOPE</vt:lpstr>
      <vt:lpstr>CLINICAL PRESENTATION OF SYNCOPE</vt:lpstr>
      <vt:lpstr>PowerPoint Presentation</vt:lpstr>
      <vt:lpstr>ETIOLOGY OF SYNCOPE</vt:lpstr>
      <vt:lpstr>A) REFLEX SYNCOPE</vt:lpstr>
      <vt:lpstr>A) REFLEX SYNCOPE</vt:lpstr>
      <vt:lpstr>A) REFLEX SYNCOPE</vt:lpstr>
      <vt:lpstr>A) REFLEX SYNCOPE</vt:lpstr>
      <vt:lpstr>(B) SYNCOPE AS A RESULT OF AUTONOMIC FAILURE</vt:lpstr>
      <vt:lpstr>(C) SYNCOPES CAUSED BY CEREBRIAL CIRCULATION DISORDERS</vt:lpstr>
      <vt:lpstr>D) CARDIOGENIC SYNCOPE</vt:lpstr>
      <vt:lpstr>(E) AFFECTIVE SPASMS</vt:lpstr>
      <vt:lpstr>PowerPoint Presentation</vt:lpstr>
      <vt:lpstr> "Loss of consciousness" of epileptic origin</vt:lpstr>
      <vt:lpstr> "Loss of consciousness" of epileptic origin</vt:lpstr>
      <vt:lpstr>Prevalence (/1000) of neurological diseases (27658 persons)</vt:lpstr>
      <vt:lpstr>Epilepsy </vt:lpstr>
      <vt:lpstr>      Seizure characteristics</vt:lpstr>
      <vt:lpstr>PowerPoint Presentation</vt:lpstr>
      <vt:lpstr>Definition of non-epileptic seizure</vt:lpstr>
      <vt:lpstr>HYPOGLYCEMIA</vt:lpstr>
      <vt:lpstr>DROP ATTACKS</vt:lpstr>
      <vt:lpstr>DROP ATTACKS</vt:lpstr>
      <vt:lpstr>PowerPoint Presentation</vt:lpstr>
      <vt:lpstr>PowerPoint Presentation</vt:lpstr>
      <vt:lpstr>PowerPoint Presentation</vt:lpstr>
      <vt:lpstr>THERAPY</vt:lpstr>
      <vt:lpstr>COMA</vt:lpstr>
      <vt:lpstr>COMA</vt:lpstr>
      <vt:lpstr>PowerPoint Presentation</vt:lpstr>
      <vt:lpstr>ANAMNESTIC DATA</vt:lpstr>
      <vt:lpstr>SOMATIC EXAMINATION</vt:lpstr>
      <vt:lpstr>SOMATIC EXAMINATION</vt:lpstr>
      <vt:lpstr>SOMATIC EXAMINATION</vt:lpstr>
      <vt:lpstr>SOMATIC EXAMINATION</vt:lpstr>
      <vt:lpstr>PowerPoint Presentation</vt:lpstr>
      <vt:lpstr>SOMATIC EXAMINATION</vt:lpstr>
      <vt:lpstr>PowerPoint Presentation</vt:lpstr>
      <vt:lpstr>SOMATIC EXAMINATION</vt:lpstr>
      <vt:lpstr>SOMATIC EXAMINATION</vt:lpstr>
      <vt:lpstr>SOMATIC EXAMINATION</vt:lpstr>
      <vt:lpstr>SOMATIC EXAMINATION</vt:lpstr>
      <vt:lpstr>PowerPoint Presentation</vt:lpstr>
      <vt:lpstr>DIAGNOSTIC PROCEDURES AND EMERGENCY THERAPEUTIC MEASURES</vt:lpstr>
      <vt:lpstr>PowerPoint Presentation</vt:lpstr>
      <vt:lpstr>PowerPoint Presentation</vt:lpstr>
      <vt:lpstr>DELIRIUM</vt:lpstr>
      <vt:lpstr>DELIRIUM</vt:lpstr>
      <vt:lpstr>PowerPoint Presentation</vt:lpstr>
      <vt:lpstr> Hospital prevalence of delirium in patients in the unit of intensive therapy and care of neurological patients </vt:lpstr>
      <vt:lpstr>PowerPoint Presentation</vt:lpstr>
      <vt:lpstr>CLINICAL PRESENTATION</vt:lpstr>
      <vt:lpstr>PowerPoint Presentation</vt:lpstr>
      <vt:lpstr>DIAGNOSTIC CRITERIA</vt:lpstr>
      <vt:lpstr>PowerPoint Presentation</vt:lpstr>
      <vt:lpstr>PowerPoint Presentation</vt:lpstr>
      <vt:lpstr>TREATMENT OF DELIRIUM</vt:lpstr>
      <vt:lpstr>TREATMENT OF DELIRIUM</vt:lpstr>
      <vt:lpstr>BRAIN DEATH</vt:lpstr>
      <vt:lpstr>BRAIN DEATH</vt:lpstr>
      <vt:lpstr>PowerPoint Presentation</vt:lpstr>
      <vt:lpstr>PowerPoint Presentation</vt:lpstr>
      <vt:lpstr>PowerPoint Presentation</vt:lpstr>
      <vt:lpstr>PowerPoint Presentation</vt:lpstr>
      <vt:lpstr>PowerPoint Presentation</vt:lpstr>
      <vt:lpstr>Cranial nerves</vt:lpstr>
      <vt:lpstr>Cranial nerves</vt:lpstr>
      <vt:lpstr>PowerPoint Presentation</vt:lpstr>
      <vt:lpstr>n. Olfactorius I</vt:lpstr>
      <vt:lpstr>PowerPoint Presentation</vt:lpstr>
      <vt:lpstr>PowerPoint Presentation</vt:lpstr>
      <vt:lpstr>PowerPoint Presentation</vt:lpstr>
      <vt:lpstr>n. ОPTICUS iI</vt:lpstr>
      <vt:lpstr>PowerPoint Presentation</vt:lpstr>
      <vt:lpstr>damage to the visual system</vt:lpstr>
      <vt:lpstr> Decreased visual acuity  </vt:lpstr>
      <vt:lpstr>examination of visual acuity</vt:lpstr>
      <vt:lpstr>Signs of damage to the optic nerve and visual pathway</vt:lpstr>
      <vt:lpstr>PowerPoint Presentation</vt:lpstr>
      <vt:lpstr> Acute visual impairment</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Epizodični poremećaji svesti, delirijum i koma</dc:title>
  <dc:creator>AleksAnDar</dc:creator>
  <cp:lastModifiedBy>AleksAnDar</cp:lastModifiedBy>
  <cp:revision>68</cp:revision>
  <dcterms:created xsi:type="dcterms:W3CDTF">2021-01-19T16:36:09Z</dcterms:created>
  <dcterms:modified xsi:type="dcterms:W3CDTF">2024-02-20T12:04:00Z</dcterms:modified>
</cp:coreProperties>
</file>